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13" r:id="rId5"/>
  </p:sldMasterIdLst>
  <p:notesMasterIdLst>
    <p:notesMasterId r:id="rId17"/>
  </p:notesMasterIdLst>
  <p:sldIdLst>
    <p:sldId id="256" r:id="rId6"/>
    <p:sldId id="288" r:id="rId7"/>
    <p:sldId id="279" r:id="rId8"/>
    <p:sldId id="297" r:id="rId9"/>
    <p:sldId id="1045" r:id="rId10"/>
    <p:sldId id="1046" r:id="rId11"/>
    <p:sldId id="289" r:id="rId12"/>
    <p:sldId id="296" r:id="rId13"/>
    <p:sldId id="293" r:id="rId14"/>
    <p:sldId id="298" r:id="rId15"/>
    <p:sldId id="26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55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D1FD0A-8E84-DCCA-4DFC-AD8F12771DC6}" name="Brice PETREMANN 755" initials="BP" userId="S::brice.petremann@cnaf.fr::8caf40f2-5985-4323-b85d-65d684f992b3" providerId="AD"/>
  <p188:author id="{AF3BF3A5-94C2-96EE-AD20-8225323916F2}" name="Marion WAERNESSYCKLE 755" initials="M7" userId="S::marion.waernessyckle@cnaf.fr::db061e81-7e34-4e10-bf1e-05f70379f4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577"/>
    <a:srgbClr val="808000"/>
    <a:srgbClr val="00B050"/>
    <a:srgbClr val="254E9D"/>
    <a:srgbClr val="0061AC"/>
    <a:srgbClr val="000235"/>
    <a:srgbClr val="013593"/>
    <a:srgbClr val="FFB357"/>
    <a:srgbClr val="000000"/>
    <a:srgbClr val="79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B0B1B-C7B4-4B36-9059-50E20D0BBD3C}" v="478" dt="2025-09-26T09:04:59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7355"/>
        <p:guide orient="horz" pos="3974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28D85-72B9-428B-B644-9B0691CE914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ACF7C1-4C7F-4763-93DE-48FF34C2BDFA}">
      <dgm:prSet phldrT="[Texte]"/>
      <dgm:spPr>
        <a:solidFill>
          <a:schemeClr val="accent1">
            <a:lumMod val="60000"/>
            <a:lumOff val="40000"/>
          </a:schemeClr>
        </a:solidFill>
        <a:ln w="57150">
          <a:solidFill>
            <a:schemeClr val="bg2"/>
          </a:solidFill>
        </a:ln>
      </dgm:spPr>
      <dgm:t>
        <a:bodyPr/>
        <a:lstStyle/>
        <a:p>
          <a:r>
            <a:rPr lang="fr-FR" dirty="0"/>
            <a:t>Déclaration de ressources annuelles</a:t>
          </a:r>
        </a:p>
      </dgm:t>
    </dgm:pt>
    <dgm:pt modelId="{61E0A264-B76D-462A-932F-9B82E188D66E}" type="parTrans" cxnId="{4862DCEB-9C0D-4A67-BE06-D53622BB3EC4}">
      <dgm:prSet/>
      <dgm:spPr/>
      <dgm:t>
        <a:bodyPr/>
        <a:lstStyle/>
        <a:p>
          <a:endParaRPr lang="fr-FR"/>
        </a:p>
      </dgm:t>
    </dgm:pt>
    <dgm:pt modelId="{BC3EA241-19B1-452B-B984-50D40D2B0CF9}" type="sibTrans" cxnId="{4862DCEB-9C0D-4A67-BE06-D53622BB3EC4}">
      <dgm:prSet/>
      <dgm:spPr/>
      <dgm:t>
        <a:bodyPr/>
        <a:lstStyle/>
        <a:p>
          <a:endParaRPr lang="fr-FR"/>
        </a:p>
      </dgm:t>
    </dgm:pt>
    <dgm:pt modelId="{4B758D39-9126-487D-9012-C1D16C19BED5}">
      <dgm:prSet phldrT="[Texte]"/>
      <dgm:spPr>
        <a:solidFill>
          <a:srgbClr val="FFB357"/>
        </a:solidFill>
        <a:ln w="57150">
          <a:solidFill>
            <a:schemeClr val="bg2"/>
          </a:solidFill>
        </a:ln>
      </dgm:spPr>
      <dgm:t>
        <a:bodyPr/>
        <a:lstStyle/>
        <a:p>
          <a:r>
            <a:rPr lang="fr-FR" dirty="0"/>
            <a:t>Se connecter à son espace personnel</a:t>
          </a:r>
        </a:p>
      </dgm:t>
    </dgm:pt>
    <dgm:pt modelId="{4F8790C8-4859-4E05-A9C2-0E31C28BE2FA}" type="parTrans" cxnId="{81F6E71A-4C05-4F5A-BD68-B44582C66A21}">
      <dgm:prSet/>
      <dgm:spPr/>
      <dgm:t>
        <a:bodyPr/>
        <a:lstStyle/>
        <a:p>
          <a:endParaRPr lang="fr-FR"/>
        </a:p>
      </dgm:t>
    </dgm:pt>
    <dgm:pt modelId="{219C108F-3160-4D7E-957C-EA501201264E}" type="sibTrans" cxnId="{81F6E71A-4C05-4F5A-BD68-B44582C66A21}">
      <dgm:prSet/>
      <dgm:spPr/>
      <dgm:t>
        <a:bodyPr/>
        <a:lstStyle/>
        <a:p>
          <a:endParaRPr lang="fr-FR"/>
        </a:p>
      </dgm:t>
    </dgm:pt>
    <dgm:pt modelId="{FACBB03A-7CC5-4D80-AC4A-3E733F861C6B}">
      <dgm:prSet phldrT="[Texte]"/>
      <dgm:spPr>
        <a:solidFill>
          <a:srgbClr val="808000"/>
        </a:solidFill>
        <a:ln w="57150">
          <a:solidFill>
            <a:schemeClr val="bg2"/>
          </a:solidFill>
        </a:ln>
      </dgm:spPr>
      <dgm:t>
        <a:bodyPr/>
        <a:lstStyle/>
        <a:p>
          <a:r>
            <a:rPr lang="fr-FR" dirty="0"/>
            <a:t>Rappels</a:t>
          </a:r>
        </a:p>
      </dgm:t>
    </dgm:pt>
    <dgm:pt modelId="{2FB0BD80-E814-4604-9AD9-5720264DFF68}" type="parTrans" cxnId="{B594C93B-9AD3-45BE-A2D9-479DFFBC4E53}">
      <dgm:prSet/>
      <dgm:spPr/>
      <dgm:t>
        <a:bodyPr/>
        <a:lstStyle/>
        <a:p>
          <a:endParaRPr lang="fr-FR"/>
        </a:p>
      </dgm:t>
    </dgm:pt>
    <dgm:pt modelId="{945DF161-0C51-428E-A276-3097B7DE3AE0}" type="sibTrans" cxnId="{B594C93B-9AD3-45BE-A2D9-479DFFBC4E53}">
      <dgm:prSet/>
      <dgm:spPr/>
      <dgm:t>
        <a:bodyPr/>
        <a:lstStyle/>
        <a:p>
          <a:endParaRPr lang="fr-FR"/>
        </a:p>
      </dgm:t>
    </dgm:pt>
    <dgm:pt modelId="{E883B952-2B0B-4C15-89DD-C4EBF35A118A}" type="pres">
      <dgm:prSet presAssocID="{72E28D85-72B9-428B-B644-9B0691CE914E}" presName="Name0" presStyleCnt="0">
        <dgm:presLayoutVars>
          <dgm:dir/>
          <dgm:resizeHandles val="exact"/>
        </dgm:presLayoutVars>
      </dgm:prSet>
      <dgm:spPr/>
    </dgm:pt>
    <dgm:pt modelId="{AA492EC8-8726-40D2-A09E-132482761E60}" type="pres">
      <dgm:prSet presAssocID="{5FACF7C1-4C7F-4763-93DE-48FF34C2BDFA}" presName="node" presStyleLbl="node1" presStyleIdx="0" presStyleCnt="3">
        <dgm:presLayoutVars>
          <dgm:bulletEnabled val="1"/>
        </dgm:presLayoutVars>
      </dgm:prSet>
      <dgm:spPr/>
    </dgm:pt>
    <dgm:pt modelId="{18BAF7F8-B052-47F5-95D3-6F72341312D0}" type="pres">
      <dgm:prSet presAssocID="{BC3EA241-19B1-452B-B984-50D40D2B0CF9}" presName="sibTrans" presStyleCnt="0"/>
      <dgm:spPr/>
    </dgm:pt>
    <dgm:pt modelId="{EB99A92E-0AB6-4961-94A2-744E973EBF95}" type="pres">
      <dgm:prSet presAssocID="{4B758D39-9126-487D-9012-C1D16C19BED5}" presName="node" presStyleLbl="node1" presStyleIdx="1" presStyleCnt="3">
        <dgm:presLayoutVars>
          <dgm:bulletEnabled val="1"/>
        </dgm:presLayoutVars>
      </dgm:prSet>
      <dgm:spPr/>
    </dgm:pt>
    <dgm:pt modelId="{EDC7ABF8-D988-476C-B7A2-D65897235214}" type="pres">
      <dgm:prSet presAssocID="{219C108F-3160-4D7E-957C-EA501201264E}" presName="sibTrans" presStyleCnt="0"/>
      <dgm:spPr/>
    </dgm:pt>
    <dgm:pt modelId="{E4A6B8B8-E80D-4E07-82D3-517239926C54}" type="pres">
      <dgm:prSet presAssocID="{FACBB03A-7CC5-4D80-AC4A-3E733F861C6B}" presName="node" presStyleLbl="node1" presStyleIdx="2" presStyleCnt="3">
        <dgm:presLayoutVars>
          <dgm:bulletEnabled val="1"/>
        </dgm:presLayoutVars>
      </dgm:prSet>
      <dgm:spPr/>
    </dgm:pt>
  </dgm:ptLst>
  <dgm:cxnLst>
    <dgm:cxn modelId="{81F6E71A-4C05-4F5A-BD68-B44582C66A21}" srcId="{72E28D85-72B9-428B-B644-9B0691CE914E}" destId="{4B758D39-9126-487D-9012-C1D16C19BED5}" srcOrd="1" destOrd="0" parTransId="{4F8790C8-4859-4E05-A9C2-0E31C28BE2FA}" sibTransId="{219C108F-3160-4D7E-957C-EA501201264E}"/>
    <dgm:cxn modelId="{B594C93B-9AD3-45BE-A2D9-479DFFBC4E53}" srcId="{72E28D85-72B9-428B-B644-9B0691CE914E}" destId="{FACBB03A-7CC5-4D80-AC4A-3E733F861C6B}" srcOrd="2" destOrd="0" parTransId="{2FB0BD80-E814-4604-9AD9-5720264DFF68}" sibTransId="{945DF161-0C51-428E-A276-3097B7DE3AE0}"/>
    <dgm:cxn modelId="{D1B9494B-F129-45EF-A614-C6DA59A789D8}" type="presOf" srcId="{72E28D85-72B9-428B-B644-9B0691CE914E}" destId="{E883B952-2B0B-4C15-89DD-C4EBF35A118A}" srcOrd="0" destOrd="0" presId="urn:microsoft.com/office/officeart/2005/8/layout/hList6"/>
    <dgm:cxn modelId="{27460186-D79F-43D1-B632-4AB20441E87C}" type="presOf" srcId="{4B758D39-9126-487D-9012-C1D16C19BED5}" destId="{EB99A92E-0AB6-4961-94A2-744E973EBF95}" srcOrd="0" destOrd="0" presId="urn:microsoft.com/office/officeart/2005/8/layout/hList6"/>
    <dgm:cxn modelId="{9EB780B7-E8BC-461D-B6DB-FAE29AE6E047}" type="presOf" srcId="{5FACF7C1-4C7F-4763-93DE-48FF34C2BDFA}" destId="{AA492EC8-8726-40D2-A09E-132482761E60}" srcOrd="0" destOrd="0" presId="urn:microsoft.com/office/officeart/2005/8/layout/hList6"/>
    <dgm:cxn modelId="{6D119FCD-8C2B-4AF3-BC60-8BAA4B5E8876}" type="presOf" srcId="{FACBB03A-7CC5-4D80-AC4A-3E733F861C6B}" destId="{E4A6B8B8-E80D-4E07-82D3-517239926C54}" srcOrd="0" destOrd="0" presId="urn:microsoft.com/office/officeart/2005/8/layout/hList6"/>
    <dgm:cxn modelId="{4862DCEB-9C0D-4A67-BE06-D53622BB3EC4}" srcId="{72E28D85-72B9-428B-B644-9B0691CE914E}" destId="{5FACF7C1-4C7F-4763-93DE-48FF34C2BDFA}" srcOrd="0" destOrd="0" parTransId="{61E0A264-B76D-462A-932F-9B82E188D66E}" sibTransId="{BC3EA241-19B1-452B-B984-50D40D2B0CF9}"/>
    <dgm:cxn modelId="{E7351C4C-49B6-4E2D-A508-698651CF07C8}" type="presParOf" srcId="{E883B952-2B0B-4C15-89DD-C4EBF35A118A}" destId="{AA492EC8-8726-40D2-A09E-132482761E60}" srcOrd="0" destOrd="0" presId="urn:microsoft.com/office/officeart/2005/8/layout/hList6"/>
    <dgm:cxn modelId="{FB11C755-2D8C-46BF-986B-5C6742D5C6D9}" type="presParOf" srcId="{E883B952-2B0B-4C15-89DD-C4EBF35A118A}" destId="{18BAF7F8-B052-47F5-95D3-6F72341312D0}" srcOrd="1" destOrd="0" presId="urn:microsoft.com/office/officeart/2005/8/layout/hList6"/>
    <dgm:cxn modelId="{15226CF1-ECC5-49C7-8FD7-071A2A3BED32}" type="presParOf" srcId="{E883B952-2B0B-4C15-89DD-C4EBF35A118A}" destId="{EB99A92E-0AB6-4961-94A2-744E973EBF95}" srcOrd="2" destOrd="0" presId="urn:microsoft.com/office/officeart/2005/8/layout/hList6"/>
    <dgm:cxn modelId="{13A6280E-8FD4-4EF9-8A14-A6A382A639A4}" type="presParOf" srcId="{E883B952-2B0B-4C15-89DD-C4EBF35A118A}" destId="{EDC7ABF8-D988-476C-B7A2-D65897235214}" srcOrd="3" destOrd="0" presId="urn:microsoft.com/office/officeart/2005/8/layout/hList6"/>
    <dgm:cxn modelId="{268F97C7-72BA-4A0E-B798-F6D84F4F5004}" type="presParOf" srcId="{E883B952-2B0B-4C15-89DD-C4EBF35A118A}" destId="{E4A6B8B8-E80D-4E07-82D3-517239926C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92EC8-8726-40D2-A09E-132482761E60}">
      <dsp:nvSpPr>
        <dsp:cNvPr id="0" name=""/>
        <dsp:cNvSpPr/>
      </dsp:nvSpPr>
      <dsp:spPr>
        <a:xfrm rot="16200000">
          <a:off x="-974256" y="975045"/>
          <a:ext cx="4001491" cy="2051400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Déclaration de ressources annuelles</a:t>
          </a:r>
        </a:p>
      </dsp:txBody>
      <dsp:txXfrm rot="5400000">
        <a:off x="789" y="800298"/>
        <a:ext cx="2051400" cy="2400895"/>
      </dsp:txXfrm>
    </dsp:sp>
    <dsp:sp modelId="{EB99A92E-0AB6-4961-94A2-744E973EBF95}">
      <dsp:nvSpPr>
        <dsp:cNvPr id="0" name=""/>
        <dsp:cNvSpPr/>
      </dsp:nvSpPr>
      <dsp:spPr>
        <a:xfrm rot="16200000">
          <a:off x="1230999" y="975045"/>
          <a:ext cx="4001491" cy="2051400"/>
        </a:xfrm>
        <a:prstGeom prst="flowChartManualOperation">
          <a:avLst/>
        </a:prstGeom>
        <a:solidFill>
          <a:srgbClr val="FFB357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Se connecter à son espace personnel</a:t>
          </a:r>
        </a:p>
      </dsp:txBody>
      <dsp:txXfrm rot="5400000">
        <a:off x="2206044" y="800298"/>
        <a:ext cx="2051400" cy="2400895"/>
      </dsp:txXfrm>
    </dsp:sp>
    <dsp:sp modelId="{E4A6B8B8-E80D-4E07-82D3-517239926C54}">
      <dsp:nvSpPr>
        <dsp:cNvPr id="0" name=""/>
        <dsp:cNvSpPr/>
      </dsp:nvSpPr>
      <dsp:spPr>
        <a:xfrm rot="16200000">
          <a:off x="3436254" y="975045"/>
          <a:ext cx="4001491" cy="2051400"/>
        </a:xfrm>
        <a:prstGeom prst="flowChartManualOperation">
          <a:avLst/>
        </a:prstGeom>
        <a:solidFill>
          <a:srgbClr val="808000"/>
        </a:solidFill>
        <a:ln w="571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30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Rappels</a:t>
          </a:r>
        </a:p>
      </dsp:txBody>
      <dsp:txXfrm rot="5400000">
        <a:off x="4411299" y="800298"/>
        <a:ext cx="2051400" cy="240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AE81-B41D-4CBD-A72E-E95FE90AEE3E}" type="datetimeFigureOut">
              <a:rPr lang="fr-FR" smtClean="0"/>
              <a:t>07/11/2025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6FF1-61F3-4D8F-A78A-72B95AFDCB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7328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203249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370363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7902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9D9CE1D9-1EA2-696C-6AD0-91F530191FC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E81C3D-1443-D202-1693-202294F788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68BA4E-1476-E6CC-A4A6-F191C5152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669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71AC10-A95F-E940-92E3-B9778FEFB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6194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F49D543-EC60-999C-B551-54DF2BFCAF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61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5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6CFC6A8B-4CAB-88DA-F270-BD2D988E0A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8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46588C1-4C02-64EB-61DA-FD3A68668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1B55124-DE03-8A4B-6706-3DB58979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49751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A46D10-7C30-7FF5-5B40-DBBBD065D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52263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818BD53-70FC-11F3-3785-ABE5277224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3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6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8BBD9A36-46F6-057E-B704-54F9BC83CFE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879571-91CC-EA84-AA67-FDE54336E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3BB6A0-1144-D898-582B-01D783CC5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132098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2 Sommai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F827EF-0313-5E01-67AB-F7D34A67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0218C577-4F86-4DAA-6781-62AD11FAD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C1166E9-28EE-7136-36C7-17321459DB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8000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00130D98-BE13-F537-E42A-F9A7366651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5501" y="1162050"/>
            <a:ext cx="4500000" cy="51466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C88A7C-6039-9B94-98DB-2F5DD538B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0EA0982-BE86-692B-F595-222F567E066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73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A3667D4-EB6B-6873-D524-699FC2F5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1917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D05E25A-C494-5192-DD54-C60B370AE9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3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7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9D303B6D-7B7E-5D48-937E-4A019009A9D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4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ACBB79-5AA4-8445-F8E3-FA070B296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6F2F19-5319-988C-DD16-580763CA6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99873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DE6969-5662-50A5-6056-3E27B7DED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28866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25D74FBD-9FD5-A781-4CA2-23F801EA65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1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8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85BCD362-365E-35FE-406A-77F547EF1F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2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9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D597E1-4275-3715-15DA-6ABE9DE1E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AD53DD-B008-D4E6-9108-B74D67EA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389754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6B592C-B57E-4EA3-A01E-15946220D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429431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ECBBD52C-4025-FFA7-FC65-14CB31919F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5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1_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ogo, Graphique&#10;&#10;Description générée automatiquement">
            <a:extLst>
              <a:ext uri="{FF2B5EF4-FFF2-40B4-BE49-F238E27FC236}">
                <a16:creationId xmlns:a16="http://schemas.microsoft.com/office/drawing/2014/main" id="{96329381-D022-FCD8-53A5-C1800C09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990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812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9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366C3703-175C-F920-32B2-7670D1B8182C}"/>
              </a:ext>
            </a:extLst>
          </p:cNvPr>
          <p:cNvSpPr/>
          <p:nvPr userDrawn="1"/>
        </p:nvSpPr>
        <p:spPr>
          <a:xfrm>
            <a:off x="-9525" y="0"/>
            <a:ext cx="1911600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3ED1507C-4428-FC76-F3FF-8F385E55CB4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2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0 Plein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6918E0B-EB3A-04DF-157E-AFD208E8F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DC2C1E5-AAC8-5D96-4540-7F9CDD53E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32ACE3E-47DB-A1E9-DDC4-3E0A4AAB26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063625"/>
            <a:ext cx="10837863" cy="19499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0" y="3167436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3" name="Espace réservé du texte 16">
            <a:extLst>
              <a:ext uri="{FF2B5EF4-FFF2-40B4-BE49-F238E27FC236}">
                <a16:creationId xmlns:a16="http://schemas.microsoft.com/office/drawing/2014/main" id="{D23B660E-E58C-7F68-B649-D5A91A53C386}"/>
              </a:ext>
            </a:extLst>
          </p:cNvPr>
          <p:cNvSpPr>
            <a:spLocks noGrp="1"/>
          </p:cNvSpPr>
          <p:nvPr/>
        </p:nvSpPr>
        <p:spPr>
          <a:xfrm>
            <a:off x="838201" y="3122628"/>
            <a:ext cx="10837862" cy="318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9204E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0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AAAF0F7E-74ED-3688-62EC-0386E9E81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AA5D21B6-D8EA-687A-B40E-8DB658B5E76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8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1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9EB196-157F-ACDB-BA8F-CC3DEBB5BF0D}"/>
              </a:ext>
            </a:extLst>
          </p:cNvPr>
          <p:cNvSpPr/>
          <p:nvPr/>
        </p:nvSpPr>
        <p:spPr>
          <a:xfrm>
            <a:off x="1940942" y="0"/>
            <a:ext cx="10287813" cy="6858000"/>
          </a:xfrm>
          <a:prstGeom prst="rect">
            <a:avLst/>
          </a:prstGeom>
          <a:solidFill>
            <a:srgbClr val="F3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5099439-B4B8-57F4-9C00-4FA31C8D1754}"/>
              </a:ext>
            </a:extLst>
          </p:cNvPr>
          <p:cNvSpPr txBox="1">
            <a:spLocks/>
          </p:cNvSpPr>
          <p:nvPr/>
        </p:nvSpPr>
        <p:spPr>
          <a:xfrm>
            <a:off x="3818238" y="2236838"/>
            <a:ext cx="7681611" cy="1344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B72185F-E360-5C56-08D9-6F0C42F6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57350"/>
            <a:ext cx="12228755" cy="519603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390DBD2-A11D-E009-F265-7C936FCA7EB2}"/>
              </a:ext>
            </a:extLst>
          </p:cNvPr>
          <p:cNvSpPr/>
          <p:nvPr/>
        </p:nvSpPr>
        <p:spPr>
          <a:xfrm>
            <a:off x="5040000" y="237110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DBE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395F5AB-02B0-1DDB-04C1-59785E9F0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0" y="3423149"/>
            <a:ext cx="6636063" cy="1386876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 !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BFDC3B2-A4A3-7DB9-5968-5AE9F5B108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500" y="5094288"/>
            <a:ext cx="3451225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DDBCA31-764A-BA2E-638E-FB8B7714E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59434" y="242852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pic>
        <p:nvPicPr>
          <p:cNvPr id="3" name="Image 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D701EBE7-DF10-D9A9-1CAA-BE50FC33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221080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69">
          <p15:clr>
            <a:srgbClr val="FBAE40"/>
          </p15:clr>
        </p15:guide>
        <p15:guide id="2" pos="211">
          <p15:clr>
            <a:srgbClr val="FBAE40"/>
          </p15:clr>
        </p15:guide>
        <p15:guide id="3" pos="316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pos="39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Titre Dar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79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47048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46080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60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848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2D18A-1AA2-658D-99A2-BB0283048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29" y="6075337"/>
            <a:ext cx="1632034" cy="466749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0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76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82AE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82AEFF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1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2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82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EC9D2D67-BE56-E376-76AA-9B758D8994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7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00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12978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3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13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442115BB-D459-955C-8ED9-62E00C9642A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0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&#10;&#10;Description générée automatiquement">
            <a:extLst>
              <a:ext uri="{FF2B5EF4-FFF2-40B4-BE49-F238E27FC236}">
                <a16:creationId xmlns:a16="http://schemas.microsoft.com/office/drawing/2014/main" id="{C88CA35E-5B58-248E-2906-70BEDE41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041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909460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409200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2B808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2B808D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6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4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2B80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64C31633-C271-03CF-CB08-BB17E9D573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4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797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03612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7976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797600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06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4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797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64C31633-C271-03CF-CB08-BB17E9D573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7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48577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94F1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94F1C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12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94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072F981-BF64-56A5-7ED8-79D001C006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4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18868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24A6DE9-6550-199F-370E-D97997EA6BD4}"/>
              </a:ext>
            </a:extLst>
          </p:cNvPr>
          <p:cNvSpPr/>
          <p:nvPr userDrawn="1"/>
        </p:nvSpPr>
        <p:spPr>
          <a:xfrm>
            <a:off x="-10529" y="0"/>
            <a:ext cx="1965717" cy="1423289"/>
          </a:xfrm>
          <a:custGeom>
            <a:avLst/>
            <a:gdLst>
              <a:gd name="connsiteX0" fmla="*/ 0 w 1965717"/>
              <a:gd name="connsiteY0" fmla="*/ 0 h 1422545"/>
              <a:gd name="connsiteX1" fmla="*/ 1965717 w 1965717"/>
              <a:gd name="connsiteY1" fmla="*/ 0 h 1422545"/>
              <a:gd name="connsiteX2" fmla="*/ 1965717 w 1965717"/>
              <a:gd name="connsiteY2" fmla="*/ 1417860 h 1422545"/>
              <a:gd name="connsiteX3" fmla="*/ 117783 w 1965717"/>
              <a:gd name="connsiteY3" fmla="*/ 783267 h 1422545"/>
              <a:gd name="connsiteX4" fmla="*/ 0 w 1965717"/>
              <a:gd name="connsiteY4" fmla="*/ 679830 h 1422545"/>
              <a:gd name="connsiteX5" fmla="*/ 0 w 1965717"/>
              <a:gd name="connsiteY5" fmla="*/ 0 h 1422545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0 w 1965717"/>
              <a:gd name="connsiteY4" fmla="*/ 679830 h 1423289"/>
              <a:gd name="connsiteX5" fmla="*/ 0 w 1965717"/>
              <a:gd name="connsiteY5" fmla="*/ 0 h 1423289"/>
              <a:gd name="connsiteX0" fmla="*/ 0 w 1965717"/>
              <a:gd name="connsiteY0" fmla="*/ 0 h 1423289"/>
              <a:gd name="connsiteX1" fmla="*/ 1965717 w 1965717"/>
              <a:gd name="connsiteY1" fmla="*/ 0 h 1423289"/>
              <a:gd name="connsiteX2" fmla="*/ 1965717 w 1965717"/>
              <a:gd name="connsiteY2" fmla="*/ 1417860 h 1423289"/>
              <a:gd name="connsiteX3" fmla="*/ 136833 w 1965717"/>
              <a:gd name="connsiteY3" fmla="*/ 821367 h 1423289"/>
              <a:gd name="connsiteX4" fmla="*/ 9525 w 1965717"/>
              <a:gd name="connsiteY4" fmla="*/ 708405 h 1423289"/>
              <a:gd name="connsiteX5" fmla="*/ 0 w 1965717"/>
              <a:gd name="connsiteY5" fmla="*/ 0 h 1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717" h="1423289">
                <a:moveTo>
                  <a:pt x="0" y="0"/>
                </a:moveTo>
                <a:lnTo>
                  <a:pt x="1965717" y="0"/>
                </a:lnTo>
                <a:lnTo>
                  <a:pt x="1965717" y="1417860"/>
                </a:lnTo>
                <a:cubicBezTo>
                  <a:pt x="1480918" y="1458369"/>
                  <a:pt x="698522" y="1273432"/>
                  <a:pt x="136833" y="821367"/>
                </a:cubicBezTo>
                <a:lnTo>
                  <a:pt x="9525" y="708405"/>
                </a:lnTo>
                <a:lnTo>
                  <a:pt x="0" y="0"/>
                </a:lnTo>
                <a:close/>
              </a:path>
            </a:pathLst>
          </a:custGeom>
          <a:solidFill>
            <a:srgbClr val="01359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8617CDEB-BAA9-F858-21B4-6A4444E332B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chemeClr val="accent1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7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072F981-BF64-56A5-7ED8-79D001C0062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801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2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5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110C372-1E1D-2E28-7486-72494B80FE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0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1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52065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E7AD23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0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6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E7AD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800391DD-1DEE-92E9-A0D9-BF4C12F0D7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6_1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B3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17594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6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B35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B357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68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3_4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7F0F71-5E64-514E-ADC0-9D9244B73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9C7A8401-DF62-684D-50CB-6D8B5FB347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EB1E1FA-6899-E0B8-231C-46CFE21AE7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5" name="Espace réservé du texte 16">
            <a:extLst>
              <a:ext uri="{FF2B5EF4-FFF2-40B4-BE49-F238E27FC236}">
                <a16:creationId xmlns:a16="http://schemas.microsoft.com/office/drawing/2014/main" id="{2B3D6DB9-3CED-0D0B-80BB-75B48902A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87C4711A-0D09-0CAA-1D09-A327877CE7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31B22A2-B7C0-4BE2-1547-C2F94EA9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>
            <a:lvl1pPr>
              <a:defRPr>
                <a:solidFill>
                  <a:srgbClr val="013593"/>
                </a:solidFill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333E7-EE55-18AB-4A49-EDB76782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904762" cy="6858000"/>
          </a:xfrm>
          <a:prstGeom prst="rect">
            <a:avLst/>
          </a:prstGeom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4A4A606C-E384-8233-5E71-39F104DA14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.6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B3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800391DD-1DEE-92E9-A0D9-BF4C12F0D73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1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62842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E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6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7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E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37955C9-733C-2401-592D-1415AF7DDC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9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4894"/>
          </a:xfrm>
          <a:prstGeom prst="rect">
            <a:avLst/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704822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B02DF2-42FF-6039-5D8F-B54279F45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21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5858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069744B6-1661-0715-D10C-925C1AC5E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0" y="2817813"/>
            <a:ext cx="7068063" cy="957262"/>
          </a:xfrm>
        </p:spPr>
        <p:txBody>
          <a:bodyPr anchor="b"/>
          <a:lstStyle>
            <a:lvl1pPr marL="0" indent="0">
              <a:buFontTx/>
              <a:buNone/>
              <a:defRPr sz="30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pPr lvl="0"/>
            <a:r>
              <a:rPr lang="fr-FR"/>
              <a:t>Intercalaire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938B86-2EFA-6D5B-DBB8-0DBECE7D3CCF}"/>
              </a:ext>
            </a:extLst>
          </p:cNvPr>
          <p:cNvSpPr/>
          <p:nvPr/>
        </p:nvSpPr>
        <p:spPr>
          <a:xfrm>
            <a:off x="4705200" y="3956768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blanc, Graphique, conception&#10;&#10;Description générée automatiquement">
            <a:extLst>
              <a:ext uri="{FF2B5EF4-FFF2-40B4-BE49-F238E27FC236}">
                <a16:creationId xmlns:a16="http://schemas.microsoft.com/office/drawing/2014/main" id="{345F7CD8-999D-A8DD-03A9-38C64E19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9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876E62-20DF-FADA-A1FD-F6C8E972CD65}"/>
              </a:ext>
            </a:extLst>
          </p:cNvPr>
          <p:cNvSpPr/>
          <p:nvPr userDrawn="1"/>
        </p:nvSpPr>
        <p:spPr>
          <a:xfrm>
            <a:off x="2295525" y="0"/>
            <a:ext cx="1656000" cy="27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E1EC9339-E3C7-0D52-AC3C-F4ADA47AC3D4}"/>
              </a:ext>
            </a:extLst>
          </p:cNvPr>
          <p:cNvSpPr/>
          <p:nvPr userDrawn="1"/>
        </p:nvSpPr>
        <p:spPr>
          <a:xfrm>
            <a:off x="-17445" y="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106AD-A724-6A23-7F88-E7F8A7B78509}"/>
              </a:ext>
            </a:extLst>
          </p:cNvPr>
          <p:cNvSpPr/>
          <p:nvPr userDrawn="1"/>
        </p:nvSpPr>
        <p:spPr>
          <a:xfrm>
            <a:off x="2295525" y="-1"/>
            <a:ext cx="1656000" cy="2772000"/>
          </a:xfrm>
          <a:prstGeom prst="rect">
            <a:avLst/>
          </a:prstGeom>
          <a:solidFill>
            <a:srgbClr val="FFC7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39F33E1-10CE-9227-55F5-50A2AC9A6A27}"/>
              </a:ext>
            </a:extLst>
          </p:cNvPr>
          <p:cNvSpPr/>
          <p:nvPr userDrawn="1"/>
        </p:nvSpPr>
        <p:spPr>
          <a:xfrm>
            <a:off x="-17445" y="-1"/>
            <a:ext cx="1570020" cy="4455844"/>
          </a:xfrm>
          <a:custGeom>
            <a:avLst/>
            <a:gdLst>
              <a:gd name="connsiteX0" fmla="*/ 0 w 1570020"/>
              <a:gd name="connsiteY0" fmla="*/ 0 h 4455844"/>
              <a:gd name="connsiteX1" fmla="*/ 1570020 w 1570020"/>
              <a:gd name="connsiteY1" fmla="*/ 0 h 4455844"/>
              <a:gd name="connsiteX2" fmla="*/ 1570020 w 1570020"/>
              <a:gd name="connsiteY2" fmla="*/ 793251 h 4455844"/>
              <a:gd name="connsiteX3" fmla="*/ 1520224 w 1570020"/>
              <a:gd name="connsiteY3" fmla="*/ 790574 h 4455844"/>
              <a:gd name="connsiteX4" fmla="*/ 594128 w 1570020"/>
              <a:gd name="connsiteY4" fmla="*/ 1776524 h 4455844"/>
              <a:gd name="connsiteX5" fmla="*/ 1520224 w 1570020"/>
              <a:gd name="connsiteY5" fmla="*/ 2762474 h 4455844"/>
              <a:gd name="connsiteX6" fmla="*/ 1570020 w 1570020"/>
              <a:gd name="connsiteY6" fmla="*/ 2759797 h 4455844"/>
              <a:gd name="connsiteX7" fmla="*/ 1570020 w 1570020"/>
              <a:gd name="connsiteY7" fmla="*/ 4439185 h 4455844"/>
              <a:gd name="connsiteX8" fmla="*/ 1541231 w 1570020"/>
              <a:gd name="connsiteY8" fmla="*/ 4446044 h 4455844"/>
              <a:gd name="connsiteX9" fmla="*/ 62841 w 1570020"/>
              <a:gd name="connsiteY9" fmla="*/ 3978083 h 4455844"/>
              <a:gd name="connsiteX10" fmla="*/ 0 w 1570020"/>
              <a:gd name="connsiteY10" fmla="*/ 3927525 h 4455844"/>
              <a:gd name="connsiteX11" fmla="*/ 0 w 1570020"/>
              <a:gd name="connsiteY11" fmla="*/ 0 h 445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0020" h="4455844">
                <a:moveTo>
                  <a:pt x="0" y="0"/>
                </a:moveTo>
                <a:lnTo>
                  <a:pt x="1570020" y="0"/>
                </a:lnTo>
                <a:lnTo>
                  <a:pt x="1570020" y="793251"/>
                </a:lnTo>
                <a:lnTo>
                  <a:pt x="1520224" y="790574"/>
                </a:lnTo>
                <a:cubicBezTo>
                  <a:pt x="1008755" y="790574"/>
                  <a:pt x="594128" y="1231999"/>
                  <a:pt x="594128" y="1776524"/>
                </a:cubicBezTo>
                <a:cubicBezTo>
                  <a:pt x="594128" y="2321049"/>
                  <a:pt x="1008755" y="2762474"/>
                  <a:pt x="1520224" y="2762474"/>
                </a:cubicBezTo>
                <a:lnTo>
                  <a:pt x="1570020" y="2759797"/>
                </a:lnTo>
                <a:lnTo>
                  <a:pt x="1570020" y="4439185"/>
                </a:lnTo>
                <a:lnTo>
                  <a:pt x="1541231" y="4446044"/>
                </a:lnTo>
                <a:cubicBezTo>
                  <a:pt x="1161984" y="4501869"/>
                  <a:pt x="524245" y="4315650"/>
                  <a:pt x="62841" y="3978083"/>
                </a:cubicBezTo>
                <a:lnTo>
                  <a:pt x="0" y="3927525"/>
                </a:lnTo>
                <a:lnTo>
                  <a:pt x="0" y="0"/>
                </a:lnTo>
                <a:close/>
              </a:path>
            </a:pathLst>
          </a:custGeom>
          <a:solidFill>
            <a:srgbClr val="FFC782">
              <a:alpha val="30196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7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8_3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8B293E7-A0C5-2B9E-2CFE-791DCA68CC16}"/>
              </a:ext>
            </a:extLst>
          </p:cNvPr>
          <p:cNvSpPr/>
          <p:nvPr/>
        </p:nvSpPr>
        <p:spPr>
          <a:xfrm>
            <a:off x="924864" y="822385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FFC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8B20A30B-500A-8303-5379-53AD220BA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00"/>
            <a:ext cx="10837862" cy="661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6876D6A5-6210-BD49-54F7-1553096E4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480270"/>
            <a:ext cx="504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381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153C5F26-20D1-BB2E-21F0-D990CC6AC9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398" y="1480270"/>
            <a:ext cx="504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08154D63-D0A6-6CF6-9E5A-C5C1789C5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00" y="1949265"/>
            <a:ext cx="504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BBF22BE-A8F8-53E9-C646-09534D87E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9335" y="1949265"/>
            <a:ext cx="504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611717D6-17C5-3AE8-6E9E-99EEC86340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5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9 Contenu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4FDEA-F7FD-286F-6BC8-8ED0CB7C5888}"/>
              </a:ext>
            </a:extLst>
          </p:cNvPr>
          <p:cNvSpPr/>
          <p:nvPr/>
        </p:nvSpPr>
        <p:spPr>
          <a:xfrm>
            <a:off x="0" y="0"/>
            <a:ext cx="3963600" cy="6886800"/>
          </a:xfrm>
          <a:prstGeom prst="rect">
            <a:avLst/>
          </a:prstGeom>
          <a:solidFill>
            <a:srgbClr val="091F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0E48C35-E43E-46F7-0A49-12274287D6F6}"/>
              </a:ext>
            </a:extLst>
          </p:cNvPr>
          <p:cNvSpPr/>
          <p:nvPr/>
        </p:nvSpPr>
        <p:spPr>
          <a:xfrm>
            <a:off x="4381200" y="865736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3E508250-3500-2E15-A54D-FE5DA1C5C5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000" y="-1"/>
            <a:ext cx="7392353" cy="7717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6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9DF95D3-E04D-0383-D1D9-F8AEDFFAD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000" y="1480270"/>
            <a:ext cx="3528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9D64BA2-FB42-CBCD-D178-3156549D92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9238" y="1480270"/>
            <a:ext cx="3528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D179343D-5C6D-A274-B09A-7D02BA83C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84000" y="1949265"/>
            <a:ext cx="3528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1A39020A-9787-AF2B-E1E2-34069771C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9175" y="1949265"/>
            <a:ext cx="3528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8CECA0-AB4E-40DE-79CA-12BF43F4B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49348878-A985-1076-E5AC-8BBF264FFA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5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0 Contenu d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F96DF-8296-F512-C66F-27736262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8767"/>
          </a:xfrm>
        </p:spPr>
        <p:txBody>
          <a:bodyPr>
            <a:normAutofit/>
          </a:bodyPr>
          <a:lstStyle>
            <a:lvl1pPr>
              <a:defRPr sz="2600">
                <a:solidFill>
                  <a:srgbClr val="091F4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7D4E38-5226-704F-C140-3D7E1EF0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276"/>
            <a:ext cx="10837863" cy="1893351"/>
          </a:xfrm>
        </p:spPr>
        <p:txBody>
          <a:bodyPr numCol="2" spcCol="360000"/>
          <a:lstStyle>
            <a:lvl1pPr>
              <a:defRPr sz="22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  <a:lvl2pPr>
              <a:defRPr sz="1800"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2pPr>
            <a:lvl3pPr>
              <a:defRPr sz="1600">
                <a:solidFill>
                  <a:srgbClr val="00359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0E69BDA-6DD0-31D2-A358-8E1D67502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id="{83E1BDA2-A2D0-9BFE-C04C-A7911120A3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8" y="3122628"/>
            <a:ext cx="10837861" cy="31860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9F3ABED-27F4-58E5-6A54-C2CEF18EF89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7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1 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8599" y="2084439"/>
            <a:ext cx="7068063" cy="12192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2A2F3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Merci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ECD53E4-69B6-170A-8756-620A34623E05}"/>
              </a:ext>
            </a:extLst>
          </p:cNvPr>
          <p:cNvSpPr/>
          <p:nvPr/>
        </p:nvSpPr>
        <p:spPr>
          <a:xfrm>
            <a:off x="1885422" y="3482362"/>
            <a:ext cx="1116000" cy="72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A666340-A18C-A8BA-E0F0-1413C3A60FAD}"/>
              </a:ext>
            </a:extLst>
          </p:cNvPr>
          <p:cNvSpPr/>
          <p:nvPr/>
        </p:nvSpPr>
        <p:spPr>
          <a:xfrm>
            <a:off x="1788600" y="765368"/>
            <a:ext cx="4724048" cy="360000"/>
          </a:xfrm>
          <a:prstGeom prst="roundRect">
            <a:avLst>
              <a:gd name="adj" fmla="val 44144"/>
            </a:avLst>
          </a:prstGeom>
          <a:solidFill>
            <a:srgbClr val="0093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559467EF-79DF-1FF6-1383-2A8D22C9E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6600" y="822786"/>
            <a:ext cx="4630315" cy="4095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fr-FR"/>
              <a:t>DEPARTEMENT / POLE</a:t>
            </a: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899A1121-80BD-8B9D-2671-252F6B744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88600" y="3733085"/>
            <a:ext cx="4724048" cy="384175"/>
          </a:xfrm>
        </p:spPr>
        <p:txBody>
          <a:bodyPr/>
          <a:lstStyle>
            <a:lvl1pPr marL="0" indent="0">
              <a:buNone/>
              <a:defRPr sz="1400" cap="all" baseline="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VERSION / DATE</a:t>
            </a:r>
          </a:p>
        </p:txBody>
      </p:sp>
      <p:pic>
        <p:nvPicPr>
          <p:cNvPr id="11" name="Image 10" descr="Une image contenant Bleu électrique, bleu, symbole, Graphique&#10;&#10;Description générée automatiquement">
            <a:extLst>
              <a:ext uri="{FF2B5EF4-FFF2-40B4-BE49-F238E27FC236}">
                <a16:creationId xmlns:a16="http://schemas.microsoft.com/office/drawing/2014/main" id="{652C3097-6A33-131D-D92A-F59ED530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95" y="0"/>
            <a:ext cx="3961905" cy="6884894"/>
          </a:xfrm>
          <a:prstGeom prst="rect">
            <a:avLst/>
          </a:prstGeom>
        </p:spPr>
      </p:pic>
      <p:pic>
        <p:nvPicPr>
          <p:cNvPr id="13" name="Image 12" descr="Une image contenant texte, Police, capture d’écran, affiche&#10;&#10;Description générée automatiquement">
            <a:extLst>
              <a:ext uri="{FF2B5EF4-FFF2-40B4-BE49-F238E27FC236}">
                <a16:creationId xmlns:a16="http://schemas.microsoft.com/office/drawing/2014/main" id="{FD080B4D-F3AB-1C12-5177-C34CAC13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9" y="5670358"/>
            <a:ext cx="621792" cy="871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1F4D70-1D4A-2670-574B-08533A713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078" b="-654"/>
          <a:stretch/>
        </p:blipFill>
        <p:spPr>
          <a:xfrm>
            <a:off x="9589107" y="6072289"/>
            <a:ext cx="488343" cy="4697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6C1AB7-B7A8-C4C8-8FDD-9EDDC77FD307}"/>
              </a:ext>
            </a:extLst>
          </p:cNvPr>
          <p:cNvSpPr txBox="1"/>
          <p:nvPr userDrawn="1"/>
        </p:nvSpPr>
        <p:spPr>
          <a:xfrm>
            <a:off x="10144125" y="6115509"/>
            <a:ext cx="157162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fr-FR" sz="2800" b="0" spc="100" baseline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Darsem</a:t>
            </a:r>
          </a:p>
        </p:txBody>
      </p:sp>
    </p:spTree>
    <p:extLst>
      <p:ext uri="{BB962C8B-B14F-4D97-AF65-F5344CB8AC3E}">
        <p14:creationId xmlns:p14="http://schemas.microsoft.com/office/powerpoint/2010/main" val="1604831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378">
          <p15:clr>
            <a:srgbClr val="FBAE40"/>
          </p15:clr>
        </p15:guide>
        <p15:guide id="3" pos="29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1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495474-B9FD-5D22-F724-FDF0840A3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" y="0"/>
            <a:ext cx="12184175" cy="52013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5C398A-59EE-0B1C-6583-A3C3BC64B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134957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06D9A928-17EC-2E7C-38A4-B3BA149301AB}"/>
              </a:ext>
            </a:extLst>
          </p:cNvPr>
          <p:cNvSpPr/>
          <p:nvPr userDrawn="1"/>
        </p:nvSpPr>
        <p:spPr>
          <a:xfrm>
            <a:off x="-9525" y="0"/>
            <a:ext cx="2381250" cy="6858000"/>
          </a:xfrm>
          <a:prstGeom prst="rect">
            <a:avLst/>
          </a:prstGeom>
          <a:solidFill>
            <a:srgbClr val="4A9ACB"/>
          </a:solidFill>
        </p:spPr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5BF47E-498B-60BD-5AF1-EA9F710CDB55}"/>
              </a:ext>
            </a:extLst>
          </p:cNvPr>
          <p:cNvSpPr txBox="1"/>
          <p:nvPr userDrawn="1"/>
        </p:nvSpPr>
        <p:spPr>
          <a:xfrm>
            <a:off x="1123950" y="6534150"/>
            <a:ext cx="1247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8924E4F-CBF1-49F2-8B10-C8724D82D26F}" type="slidenum">
              <a:rPr lang="fr-FR" sz="1400" smtClean="0">
                <a:solidFill>
                  <a:schemeClr val="bg1"/>
                </a:solidFill>
              </a:rPr>
              <a:pPr algn="ctr"/>
              <a:t>‹#›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0034A3-D674-F5D6-2908-8D2BD937358D}"/>
              </a:ext>
            </a:extLst>
          </p:cNvPr>
          <p:cNvSpPr txBox="1"/>
          <p:nvPr userDrawn="1"/>
        </p:nvSpPr>
        <p:spPr>
          <a:xfrm>
            <a:off x="184547" y="552450"/>
            <a:ext cx="20097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DOSSIER ALLOCATAIRE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Gestion du renouvellement des droits en janvier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AC427-0A2E-B9F5-53D3-189533068985}"/>
              </a:ext>
            </a:extLst>
          </p:cNvPr>
          <p:cNvSpPr/>
          <p:nvPr userDrawn="1"/>
        </p:nvSpPr>
        <p:spPr>
          <a:xfrm>
            <a:off x="981941" y="3366655"/>
            <a:ext cx="116032" cy="1118754"/>
          </a:xfrm>
          <a:prstGeom prst="rect">
            <a:avLst/>
          </a:prstGeom>
          <a:solidFill>
            <a:srgbClr val="4A9A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772C9E3-76FA-5A7C-023C-AA9BA7975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94" y="4915454"/>
            <a:ext cx="1105568" cy="11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2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A0B485-EACF-A4C9-DC0D-DBD556352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769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38C1019-0C95-753D-D3DE-04AB35BA6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5838" y="2084438"/>
            <a:ext cx="8010225" cy="1344561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fr-FR"/>
              <a:t>1. Intercalaire</a:t>
            </a:r>
          </a:p>
        </p:txBody>
      </p:sp>
    </p:spTree>
    <p:extLst>
      <p:ext uri="{BB962C8B-B14F-4D97-AF65-F5344CB8AC3E}">
        <p14:creationId xmlns:p14="http://schemas.microsoft.com/office/powerpoint/2010/main" val="225493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4_3 Contenu de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5E4150A3-A933-8DBE-7B26-F1468155A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60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D94DB33-3B12-FD2E-AB33-21A52726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00" y="1521730"/>
            <a:ext cx="4500000" cy="365125"/>
          </a:xfrm>
        </p:spPr>
        <p:txBody>
          <a:bodyPr/>
          <a:lstStyle>
            <a:lvl1pPr marL="0" indent="0">
              <a:buNone/>
              <a:defRPr/>
            </a:lvl1pPr>
            <a:lvl2pPr marL="3810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  <a:p>
            <a:pPr lvl="1"/>
            <a:endParaRPr lang="fr-FR"/>
          </a:p>
          <a:p>
            <a:pPr lvl="1"/>
            <a:endParaRPr lang="fr-FR"/>
          </a:p>
          <a:p>
            <a:pPr lvl="2"/>
            <a:endParaRPr lang="fr-FR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0B51D0DA-3F39-9A10-49A0-0902B6A87B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125" y="1521730"/>
            <a:ext cx="4500000" cy="368587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FontTx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fr-FR"/>
              <a:t>Sous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E88A634-4038-C593-CC6F-6A4A1D7F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68000" y="1990725"/>
            <a:ext cx="4500000" cy="42980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8EF6AD-38CD-E2D8-AFD7-DBF8889EE3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6062" y="1990725"/>
            <a:ext cx="4500000" cy="431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2A2F3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noir&#10;&#10;Description générée automatiquement">
            <a:extLst>
              <a:ext uri="{FF2B5EF4-FFF2-40B4-BE49-F238E27FC236}">
                <a16:creationId xmlns:a16="http://schemas.microsoft.com/office/drawing/2014/main" id="{BEA5375E-D9E8-3909-AF3E-98147A3A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2857" cy="1428571"/>
          </a:xfrm>
          <a:prstGeom prst="rect">
            <a:avLst/>
          </a:prstGeom>
        </p:spPr>
      </p:pic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52AE2A09-434A-780F-9AE4-54A839B2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4076" y="6356350"/>
            <a:ext cx="381986" cy="365125"/>
          </a:xfrm>
        </p:spPr>
        <p:txBody>
          <a:bodyPr/>
          <a:lstStyle/>
          <a:p>
            <a:fld id="{05787BFD-843A-4602-B314-707DEED37BF7}" type="slidenum">
              <a:rPr lang="fr-FR" smtClean="0"/>
              <a:t>‹#›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1FD40B75-FB70-EE64-E2D0-5D01F33CCE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7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14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La mensuelle des partenaires _ octobre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CA651-AB15-5222-C627-2C663C1D5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8" r:id="rId2"/>
    <p:sldLayoutId id="2147483743" r:id="rId3"/>
    <p:sldLayoutId id="2147483693" r:id="rId4"/>
    <p:sldLayoutId id="2147483756" r:id="rId5"/>
    <p:sldLayoutId id="2147483733" r:id="rId6"/>
    <p:sldLayoutId id="2147483744" r:id="rId7"/>
    <p:sldLayoutId id="2147483750" r:id="rId8"/>
    <p:sldLayoutId id="2147483737" r:id="rId9"/>
    <p:sldLayoutId id="2147483762" r:id="rId10"/>
    <p:sldLayoutId id="2147483745" r:id="rId11"/>
    <p:sldLayoutId id="2147483751" r:id="rId12"/>
    <p:sldLayoutId id="2147483757" r:id="rId13"/>
    <p:sldLayoutId id="2147483763" r:id="rId14"/>
    <p:sldLayoutId id="2147483746" r:id="rId15"/>
    <p:sldLayoutId id="2147483752" r:id="rId16"/>
    <p:sldLayoutId id="2147483758" r:id="rId17"/>
    <p:sldLayoutId id="2147483764" r:id="rId18"/>
    <p:sldLayoutId id="2147483747" r:id="rId19"/>
    <p:sldLayoutId id="2147483753" r:id="rId20"/>
    <p:sldLayoutId id="2147483759" r:id="rId21"/>
    <p:sldLayoutId id="2147483765" r:id="rId22"/>
    <p:sldLayoutId id="2147483748" r:id="rId23"/>
    <p:sldLayoutId id="2147483754" r:id="rId24"/>
    <p:sldLayoutId id="2147483760" r:id="rId25"/>
    <p:sldLayoutId id="2147483766" r:id="rId26"/>
    <p:sldLayoutId id="2147483749" r:id="rId27"/>
    <p:sldLayoutId id="2147483755" r:id="rId28"/>
    <p:sldLayoutId id="2147483761" r:id="rId29"/>
    <p:sldLayoutId id="2147483767" r:id="rId30"/>
    <p:sldLayoutId id="2147483739" r:id="rId31"/>
    <p:sldLayoutId id="2147483783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09204E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9204E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EAABCF-A275-DD93-5D59-2121DBD4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00" y="241201"/>
            <a:ext cx="9408062" cy="66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BCB24-7A8A-9D45-D32D-8606B93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000" y="1825624"/>
            <a:ext cx="9408063" cy="447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EFF1C-19B9-CC65-F0AB-5275659C5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3200" y="6356350"/>
            <a:ext cx="54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46D7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fr-FR"/>
              <a:t>La mensuelle des partenaires _ octobre 2025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AC5478D-80D2-27EE-E47E-A0E40C3DC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1" r:id="rId2"/>
    <p:sldLayoutId id="2147483777" r:id="rId3"/>
    <p:sldLayoutId id="2147483784" r:id="rId4"/>
    <p:sldLayoutId id="2147483768" r:id="rId5"/>
    <p:sldLayoutId id="2147483734" r:id="rId6"/>
    <p:sldLayoutId id="2147483789" r:id="rId7"/>
    <p:sldLayoutId id="2147483769" r:id="rId8"/>
    <p:sldLayoutId id="2147483778" r:id="rId9"/>
    <p:sldLayoutId id="2147483788" r:id="rId10"/>
    <p:sldLayoutId id="2147483795" r:id="rId11"/>
    <p:sldLayoutId id="2147483796" r:id="rId12"/>
    <p:sldLayoutId id="2147483797" r:id="rId13"/>
    <p:sldLayoutId id="2147483770" r:id="rId14"/>
    <p:sldLayoutId id="2147483779" r:id="rId15"/>
    <p:sldLayoutId id="2147483787" r:id="rId16"/>
    <p:sldLayoutId id="2147483798" r:id="rId17"/>
    <p:sldLayoutId id="2147483799" r:id="rId18"/>
    <p:sldLayoutId id="2147483800" r:id="rId19"/>
    <p:sldLayoutId id="2147483792" r:id="rId20"/>
    <p:sldLayoutId id="2147483793" r:id="rId21"/>
    <p:sldLayoutId id="2147483794" r:id="rId22"/>
    <p:sldLayoutId id="2147483771" r:id="rId23"/>
    <p:sldLayoutId id="2147483780" r:id="rId24"/>
    <p:sldLayoutId id="2147483786" r:id="rId25"/>
    <p:sldLayoutId id="2147483801" r:id="rId26"/>
    <p:sldLayoutId id="2147483802" r:id="rId27"/>
    <p:sldLayoutId id="2147483803" r:id="rId28"/>
    <p:sldLayoutId id="2147483772" r:id="rId29"/>
    <p:sldLayoutId id="2147483781" r:id="rId30"/>
    <p:sldLayoutId id="2147483785" r:id="rId31"/>
    <p:sldLayoutId id="2147483773" r:id="rId32"/>
    <p:sldLayoutId id="2147483782" r:id="rId33"/>
    <p:sldLayoutId id="2147483723" r:id="rId34"/>
    <p:sldLayoutId id="2147483742" r:id="rId35"/>
    <p:sldLayoutId id="2147483725" r:id="rId36"/>
    <p:sldLayoutId id="2147483790" r:id="rId37"/>
    <p:sldLayoutId id="2147483804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593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Roboto Bold" panose="02000000000000000000" pitchFamily="2" charset="0"/>
          <a:ea typeface="Roboto Bold" panose="02000000000000000000" pitchFamily="2" charset="0"/>
          <a:cs typeface="Roboto Bol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14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D2A37-1CB0-51A4-B57C-7997ACE4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/>
              <a:t>La </a:t>
            </a:r>
            <a:r>
              <a:rPr lang="fr-FR" sz="32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sz="3200"/>
              <a:t> des Partenaires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F981F5-CC04-7EC2-B459-3FD8D35D9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OCTOBRE 2025</a:t>
            </a:r>
          </a:p>
        </p:txBody>
      </p:sp>
    </p:spTree>
    <p:extLst>
      <p:ext uri="{BB962C8B-B14F-4D97-AF65-F5344CB8AC3E}">
        <p14:creationId xmlns:p14="http://schemas.microsoft.com/office/powerpoint/2010/main" val="389448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61B03-507F-2FDA-D339-304C28687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Petits rappels pratiques de la rentrée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0201F2-D26C-4785-5A3F-D3EE35524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3884D1-3CA6-6556-25BF-68E671D6CA0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/>
              <a:t> </a:t>
            </a:r>
            <a:r>
              <a:rPr lang="fr-FR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/>
              <a:t> </a:t>
            </a:r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15BC73-4A94-E362-2B3C-0BF84331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8150"/>
            <a:ext cx="732529" cy="732529"/>
          </a:xfrm>
          <a:prstGeom prst="flowChartConnector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A737DF0-0383-F170-10AE-46883C2CF2A9}"/>
              </a:ext>
            </a:extLst>
          </p:cNvPr>
          <p:cNvSpPr txBox="1"/>
          <p:nvPr/>
        </p:nvSpPr>
        <p:spPr>
          <a:xfrm>
            <a:off x="1653702" y="1725039"/>
            <a:ext cx="95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Date de versement </a:t>
            </a:r>
            <a:r>
              <a:rPr lang="fr-FR" dirty="0"/>
              <a:t>des droits de septembre : à compter du </a:t>
            </a:r>
            <a:r>
              <a:rPr lang="fr-FR" b="1" dirty="0"/>
              <a:t>lundi 6 octobre 2025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C136E4-93A8-8D79-BF2C-80D2D3420B84}"/>
              </a:ext>
            </a:extLst>
          </p:cNvPr>
          <p:cNvSpPr txBox="1"/>
          <p:nvPr/>
        </p:nvSpPr>
        <p:spPr>
          <a:xfrm>
            <a:off x="1694027" y="2745493"/>
            <a:ext cx="954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Aide au logement étudiants et droits bloqués depuis juillet : </a:t>
            </a:r>
            <a:r>
              <a:rPr lang="fr-FR" dirty="0"/>
              <a:t>la téléprocédure pour déclarer la conservation de son logement (ou pas) durant l’été est ouverte jusqu’au 31/10.  </a:t>
            </a:r>
            <a:endParaRPr lang="fr-FR" b="1" dirty="0"/>
          </a:p>
        </p:txBody>
      </p:sp>
      <p:grpSp>
        <p:nvGrpSpPr>
          <p:cNvPr id="3080" name="Groupe 3079">
            <a:extLst>
              <a:ext uri="{FF2B5EF4-FFF2-40B4-BE49-F238E27FC236}">
                <a16:creationId xmlns:a16="http://schemas.microsoft.com/office/drawing/2014/main" id="{674D0E8F-D27E-596C-9255-EC6A02AC1C7B}"/>
              </a:ext>
            </a:extLst>
          </p:cNvPr>
          <p:cNvGrpSpPr/>
          <p:nvPr/>
        </p:nvGrpSpPr>
        <p:grpSpPr>
          <a:xfrm>
            <a:off x="838200" y="2702395"/>
            <a:ext cx="732529" cy="732529"/>
            <a:chOff x="838200" y="2594307"/>
            <a:chExt cx="732529" cy="732529"/>
          </a:xfrm>
        </p:grpSpPr>
        <p:sp>
          <p:nvSpPr>
            <p:cNvPr id="16" name="Organigramme : Connecteur 15">
              <a:extLst>
                <a:ext uri="{FF2B5EF4-FFF2-40B4-BE49-F238E27FC236}">
                  <a16:creationId xmlns:a16="http://schemas.microsoft.com/office/drawing/2014/main" id="{CE851C68-9BFF-88E4-40E0-5E53A3B7CA88}"/>
                </a:ext>
              </a:extLst>
            </p:cNvPr>
            <p:cNvSpPr/>
            <p:nvPr/>
          </p:nvSpPr>
          <p:spPr>
            <a:xfrm>
              <a:off x="838200" y="2594307"/>
              <a:ext cx="732529" cy="732529"/>
            </a:xfrm>
            <a:prstGeom prst="flowChartConnector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Graphique 20" descr="Bâtiment contour">
              <a:extLst>
                <a:ext uri="{FF2B5EF4-FFF2-40B4-BE49-F238E27FC236}">
                  <a16:creationId xmlns:a16="http://schemas.microsoft.com/office/drawing/2014/main" id="{3F299E61-2894-29F1-4A8C-6793B2139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8408" y="2691318"/>
              <a:ext cx="492111" cy="521944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7FA33DB-EBB0-624E-9E72-65AEB61BF017}"/>
              </a:ext>
            </a:extLst>
          </p:cNvPr>
          <p:cNvGrpSpPr/>
          <p:nvPr/>
        </p:nvGrpSpPr>
        <p:grpSpPr>
          <a:xfrm>
            <a:off x="838200" y="3886640"/>
            <a:ext cx="732529" cy="732529"/>
            <a:chOff x="838200" y="3398094"/>
            <a:chExt cx="732529" cy="732529"/>
          </a:xfrm>
        </p:grpSpPr>
        <p:sp>
          <p:nvSpPr>
            <p:cNvPr id="22" name="Organigramme : Connecteur 21">
              <a:extLst>
                <a:ext uri="{FF2B5EF4-FFF2-40B4-BE49-F238E27FC236}">
                  <a16:creationId xmlns:a16="http://schemas.microsoft.com/office/drawing/2014/main" id="{1AEFD618-5709-7806-D6FE-82E02E2B235C}"/>
                </a:ext>
              </a:extLst>
            </p:cNvPr>
            <p:cNvSpPr/>
            <p:nvPr/>
          </p:nvSpPr>
          <p:spPr>
            <a:xfrm>
              <a:off x="838200" y="3398094"/>
              <a:ext cx="732529" cy="732529"/>
            </a:xfrm>
            <a:prstGeom prst="flowChartConnector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Graphique 25" descr="Compas de dessin contour">
              <a:extLst>
                <a:ext uri="{FF2B5EF4-FFF2-40B4-BE49-F238E27FC236}">
                  <a16:creationId xmlns:a16="http://schemas.microsoft.com/office/drawing/2014/main" id="{3C69A0F9-DD9D-20BC-CB48-8E0E0930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8170" y="3510405"/>
              <a:ext cx="392349" cy="392349"/>
            </a:xfrm>
            <a:prstGeom prst="rect">
              <a:avLst/>
            </a:prstGeom>
          </p:spPr>
        </p:pic>
        <p:pic>
          <p:nvPicPr>
            <p:cNvPr id="24" name="Graphique 23" descr="Règle triangulaire contour">
              <a:extLst>
                <a:ext uri="{FF2B5EF4-FFF2-40B4-BE49-F238E27FC236}">
                  <a16:creationId xmlns:a16="http://schemas.microsoft.com/office/drawing/2014/main" id="{AB39386D-4953-E4DF-7E4E-BFD1966C6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8408" y="3533964"/>
              <a:ext cx="457200" cy="457200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55298D2A-F84E-CC0C-9589-B84B8C2A1546}"/>
              </a:ext>
            </a:extLst>
          </p:cNvPr>
          <p:cNvSpPr txBox="1"/>
          <p:nvPr/>
        </p:nvSpPr>
        <p:spPr>
          <a:xfrm>
            <a:off x="1635578" y="3927944"/>
            <a:ext cx="954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Allocation de Rentrée Scolaire : </a:t>
            </a:r>
            <a:r>
              <a:rPr lang="fr-FR" dirty="0"/>
              <a:t>pensez à déclarer la situation scolaire de votre enfant âgé entre 16 et 18 ans</a:t>
            </a:r>
            <a:endParaRPr lang="fr-FR" b="1" dirty="0"/>
          </a:p>
        </p:txBody>
      </p:sp>
      <p:grpSp>
        <p:nvGrpSpPr>
          <p:cNvPr id="3076" name="Groupe 3075">
            <a:extLst>
              <a:ext uri="{FF2B5EF4-FFF2-40B4-BE49-F238E27FC236}">
                <a16:creationId xmlns:a16="http://schemas.microsoft.com/office/drawing/2014/main" id="{8D443B91-2C08-6D97-EB49-7174D79187FF}"/>
              </a:ext>
            </a:extLst>
          </p:cNvPr>
          <p:cNvGrpSpPr/>
          <p:nvPr/>
        </p:nvGrpSpPr>
        <p:grpSpPr>
          <a:xfrm>
            <a:off x="820743" y="5070884"/>
            <a:ext cx="732529" cy="732529"/>
            <a:chOff x="820743" y="4305641"/>
            <a:chExt cx="732529" cy="732529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id="{F71C7527-A73D-6256-16F0-21C6AF63FBBB}"/>
                </a:ext>
              </a:extLst>
            </p:cNvPr>
            <p:cNvSpPr/>
            <p:nvPr/>
          </p:nvSpPr>
          <p:spPr>
            <a:xfrm>
              <a:off x="820743" y="4305641"/>
              <a:ext cx="732529" cy="732529"/>
            </a:xfrm>
            <a:prstGeom prst="flowChartConnector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75" name="Image 3074" descr="Une image contenant texte, Police, affiche, logo&#10;&#10;Le contenu généré par l’IA peut être incorrect.">
              <a:extLst>
                <a:ext uri="{FF2B5EF4-FFF2-40B4-BE49-F238E27FC236}">
                  <a16:creationId xmlns:a16="http://schemas.microsoft.com/office/drawing/2014/main" id="{A26D5A3F-40EE-6257-596E-E5BEA171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498" y="4437610"/>
              <a:ext cx="451019" cy="468591"/>
            </a:xfrm>
            <a:prstGeom prst="flowChartConnector">
              <a:avLst/>
            </a:prstGeom>
          </p:spPr>
        </p:pic>
      </p:grpSp>
      <p:sp>
        <p:nvSpPr>
          <p:cNvPr id="3077" name="ZoneTexte 3076">
            <a:extLst>
              <a:ext uri="{FF2B5EF4-FFF2-40B4-BE49-F238E27FC236}">
                <a16:creationId xmlns:a16="http://schemas.microsoft.com/office/drawing/2014/main" id="{708141E9-6A34-9631-26FE-A7F0CB82647C}"/>
              </a:ext>
            </a:extLst>
          </p:cNvPr>
          <p:cNvSpPr txBox="1"/>
          <p:nvPr/>
        </p:nvSpPr>
        <p:spPr>
          <a:xfrm>
            <a:off x="1694027" y="5110395"/>
            <a:ext cx="954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Pensez à déclarer tout changement intervenant dans le foyer via votre espace personnel : déménagement, changement de situation professionnel, changement de situation des enfants etc. </a:t>
            </a:r>
          </a:p>
        </p:txBody>
      </p:sp>
    </p:spTree>
    <p:extLst>
      <p:ext uri="{BB962C8B-B14F-4D97-AF65-F5344CB8AC3E}">
        <p14:creationId xmlns:p14="http://schemas.microsoft.com/office/powerpoint/2010/main" val="371640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CF111-98F8-B36D-E763-05E9BC02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Merci !</a:t>
            </a:r>
            <a:endParaRPr lang="fr-FR">
              <a:latin typeface="Dreaming Outloud Script Pro" panose="03050502040304050704" pitchFamily="66" charset="0"/>
              <a:cs typeface="Dreaming Outloud Script Pro" panose="030505020403040507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0ABA48-0C9F-338A-903D-0A145555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0"/>
            <a:ext cx="3819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5787BFD-843A-4602-B314-707DEED37BF7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4E6358-1042-7D78-A002-437B3EAC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4" b="10080"/>
          <a:stretch/>
        </p:blipFill>
        <p:spPr bwMode="auto">
          <a:xfrm>
            <a:off x="838200" y="697860"/>
            <a:ext cx="10837863" cy="194991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D406A9-9B89-06E2-FF4D-567164D53D8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 cap="none"/>
              <a:t>La mensuelle des partenaires _ octobre 2025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B2AECD-C1BC-0177-F474-E4F76A56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2" y="1309088"/>
            <a:ext cx="10837862" cy="661168"/>
          </a:xfrm>
        </p:spPr>
        <p:txBody>
          <a:bodyPr anchor="b">
            <a:normAutofit/>
          </a:bodyPr>
          <a:lstStyle/>
          <a:p>
            <a:r>
              <a:rPr lang="fr-FR" sz="3200" b="1">
                <a:solidFill>
                  <a:schemeClr val="bg2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En bref ce mois-ci …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EC32D3E-1021-28A1-1E8F-38C916C71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431715"/>
              </p:ext>
            </p:extLst>
          </p:nvPr>
        </p:nvGraphicFramePr>
        <p:xfrm>
          <a:off x="3025386" y="2418764"/>
          <a:ext cx="6463489" cy="4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42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3ED6CC-0607-B4EE-CD56-F656491F7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Renouvellement des droits</a:t>
            </a:r>
          </a:p>
        </p:txBody>
      </p:sp>
    </p:spTree>
    <p:extLst>
      <p:ext uri="{BB962C8B-B14F-4D97-AF65-F5344CB8AC3E}">
        <p14:creationId xmlns:p14="http://schemas.microsoft.com/office/powerpoint/2010/main" val="203500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51C6EF-234C-5ABD-B823-AFB3C4EC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Déclaration de ressources annuelles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D6349D-1105-07DB-414E-5F7D507C5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8C88A8-C340-DB35-E910-358D8293C3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/>
              <a:t> </a:t>
            </a:r>
            <a:r>
              <a:rPr lang="fr-FR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/>
              <a:t> </a:t>
            </a:r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800D1B8-2E79-8AC9-9508-40DCE85E9C9F}"/>
              </a:ext>
            </a:extLst>
          </p:cNvPr>
          <p:cNvGrpSpPr/>
          <p:nvPr/>
        </p:nvGrpSpPr>
        <p:grpSpPr>
          <a:xfrm>
            <a:off x="7818437" y="515047"/>
            <a:ext cx="3857625" cy="5695950"/>
            <a:chOff x="7818437" y="437226"/>
            <a:chExt cx="3857625" cy="569595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AE8BCB8-F754-68D9-88A2-61DF0E640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37" y="437226"/>
              <a:ext cx="3857625" cy="569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FD32AF2-0C7B-519A-A73D-5923DBBBD625}"/>
                </a:ext>
              </a:extLst>
            </p:cNvPr>
            <p:cNvSpPr txBox="1"/>
            <p:nvPr/>
          </p:nvSpPr>
          <p:spPr>
            <a:xfrm>
              <a:off x="8277597" y="2092612"/>
              <a:ext cx="2863816" cy="147732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023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Déclarez maintenant vos ressources 2024</a:t>
              </a:r>
            </a:p>
            <a:p>
              <a:endParaRPr lang="fr-FR" sz="800" b="1" dirty="0">
                <a:solidFill>
                  <a:srgbClr val="00023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fr-FR" sz="800" b="1" dirty="0">
                  <a:solidFill>
                    <a:srgbClr val="000235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Bonjour,</a:t>
              </a:r>
            </a:p>
            <a:p>
              <a:endParaRPr lang="fr-FR" sz="8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r>
                <a:rPr lang="fr-FR" sz="800" dirty="0">
                  <a:solidFill>
                    <a:srgbClr val="254E9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Nous n’avons pas pu récupérer vos revenus auprès des Impôts. Or, pour calculer vos droits aux prestations à compter du 1</a:t>
              </a:r>
              <a:r>
                <a:rPr lang="fr-FR" sz="800" baseline="30000" dirty="0">
                  <a:solidFill>
                    <a:srgbClr val="254E9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er</a:t>
              </a:r>
              <a:r>
                <a:rPr lang="fr-FR" sz="800" dirty="0">
                  <a:solidFill>
                    <a:srgbClr val="254E9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janvier, nous avons besoin de connaître vos revenus 2024.</a:t>
              </a:r>
            </a:p>
            <a:p>
              <a:pPr algn="just"/>
              <a:endParaRPr lang="fr-FR" sz="800" dirty="0">
                <a:solidFill>
                  <a:srgbClr val="254E9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just"/>
              <a:r>
                <a:rPr lang="fr-FR" sz="800" dirty="0">
                  <a:solidFill>
                    <a:srgbClr val="254E9D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C’est pourquoi vous devez faire au plus vite votre déclaration de ressources sur caf.fr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4551EB0-2FA1-DEA2-9709-76ED2FBAB13B}"/>
              </a:ext>
            </a:extLst>
          </p:cNvPr>
          <p:cNvSpPr txBox="1"/>
          <p:nvPr/>
        </p:nvSpPr>
        <p:spPr>
          <a:xfrm>
            <a:off x="827965" y="1512163"/>
            <a:ext cx="6904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Afin de calculer les droits à compter de janvier 2026, la Caf récupère les ressources annuelles 2024 des allocataires auprès des Impôts.</a:t>
            </a:r>
          </a:p>
          <a:p>
            <a:endParaRPr lang="fr-FR" dirty="0"/>
          </a:p>
          <a:p>
            <a:r>
              <a:rPr lang="fr-FR" dirty="0"/>
              <a:t>Toutefois, il existe des situations où cela n’est pas possible.</a:t>
            </a:r>
          </a:p>
          <a:p>
            <a:endParaRPr lang="fr-FR" dirty="0"/>
          </a:p>
          <a:p>
            <a:r>
              <a:rPr lang="fr-FR" dirty="0"/>
              <a:t>La Caf adresse alors un </a:t>
            </a:r>
            <a:r>
              <a:rPr lang="fr-FR" b="1" dirty="0"/>
              <a:t>mail/courrier/SMS </a:t>
            </a:r>
            <a:r>
              <a:rPr lang="fr-FR" dirty="0"/>
              <a:t>aux personnes concernées pour les inciter à déclarer tous leurs revenus perçus, sans quoi, l’étude des prestations à compter de janvier 2026 est bloquée.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E7A454-4956-9526-911C-CCFFBC68B292}"/>
              </a:ext>
            </a:extLst>
          </p:cNvPr>
          <p:cNvSpPr txBox="1"/>
          <p:nvPr/>
        </p:nvSpPr>
        <p:spPr>
          <a:xfrm>
            <a:off x="838200" y="4140664"/>
            <a:ext cx="690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Cette année, les campagnes débutent le </a:t>
            </a:r>
            <a:r>
              <a:rPr lang="fr-FR" b="1" dirty="0"/>
              <a:t>4 octobre 2025</a:t>
            </a:r>
            <a:r>
              <a:rPr lang="fr-FR" dirty="0"/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5E3AE5-F4C0-7038-1F93-1BA038E63C12}"/>
              </a:ext>
            </a:extLst>
          </p:cNvPr>
          <p:cNvSpPr txBox="1"/>
          <p:nvPr/>
        </p:nvSpPr>
        <p:spPr>
          <a:xfrm>
            <a:off x="838200" y="4830173"/>
            <a:ext cx="690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ressources demandées sont celles perçues en </a:t>
            </a:r>
            <a:r>
              <a:rPr lang="fr-FR" b="1" dirty="0"/>
              <a:t>2024</a:t>
            </a:r>
            <a:r>
              <a:rPr lang="fr-FR" dirty="0"/>
              <a:t>. Il faut indiquer les montants </a:t>
            </a:r>
            <a:r>
              <a:rPr lang="fr-FR" b="1" dirty="0"/>
              <a:t>nets imposables </a:t>
            </a:r>
            <a:r>
              <a:rPr lang="fr-FR" dirty="0"/>
              <a:t>(avant tout abattement).</a:t>
            </a:r>
          </a:p>
        </p:txBody>
      </p:sp>
    </p:spTree>
    <p:extLst>
      <p:ext uri="{BB962C8B-B14F-4D97-AF65-F5344CB8AC3E}">
        <p14:creationId xmlns:p14="http://schemas.microsoft.com/office/powerpoint/2010/main" val="105007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6EED4692-1BFB-7808-4CA9-66D77346DB20}"/>
              </a:ext>
            </a:extLst>
          </p:cNvPr>
          <p:cNvSpPr/>
          <p:nvPr/>
        </p:nvSpPr>
        <p:spPr>
          <a:xfrm>
            <a:off x="1098263" y="3838575"/>
            <a:ext cx="9503062" cy="857250"/>
          </a:xfrm>
          <a:custGeom>
            <a:avLst/>
            <a:gdLst>
              <a:gd name="connsiteX0" fmla="*/ 0 w 9503062"/>
              <a:gd name="connsiteY0" fmla="*/ 0 h 857250"/>
              <a:gd name="connsiteX1" fmla="*/ 9503062 w 9503062"/>
              <a:gd name="connsiteY1" fmla="*/ 0 h 857250"/>
              <a:gd name="connsiteX2" fmla="*/ 9503062 w 9503062"/>
              <a:gd name="connsiteY2" fmla="*/ 857250 h 857250"/>
              <a:gd name="connsiteX3" fmla="*/ 0 w 9503062"/>
              <a:gd name="connsiteY3" fmla="*/ 857250 h 857250"/>
              <a:gd name="connsiteX4" fmla="*/ 0 w 9503062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3062" h="857250">
                <a:moveTo>
                  <a:pt x="0" y="0"/>
                </a:moveTo>
                <a:lnTo>
                  <a:pt x="9503062" y="0"/>
                </a:lnTo>
                <a:lnTo>
                  <a:pt x="9503062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182C6-7D27-4CC0-FD97-8696BA027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512" y="1038876"/>
            <a:ext cx="10837549" cy="3651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Quelles démarches réaliser auprès de la Caf avant le 31 décembre ?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B1ADAD-47A7-D166-4DA2-83BB6271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98B42C-347A-B7D1-4FD5-CCDAC54DD50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/>
              <a:t> </a:t>
            </a:r>
            <a:r>
              <a:rPr lang="fr-FR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/>
              <a:t> </a:t>
            </a:r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2068222-EE7F-B1F7-9190-0D0D1F36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00"/>
            <a:ext cx="10837862" cy="661168"/>
          </a:xfrm>
        </p:spPr>
        <p:txBody>
          <a:bodyPr/>
          <a:lstStyle/>
          <a:p>
            <a:r>
              <a:rPr lang="fr-FR" dirty="0"/>
              <a:t>Déclaration de ressources annuelles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FF1973-DEA0-D2C3-F3F8-97946E43485B}"/>
              </a:ext>
            </a:extLst>
          </p:cNvPr>
          <p:cNvSpPr txBox="1"/>
          <p:nvPr/>
        </p:nvSpPr>
        <p:spPr>
          <a:xfrm>
            <a:off x="838200" y="1906140"/>
            <a:ext cx="11049000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fr-FR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Situation 1 : </a:t>
            </a:r>
            <a:r>
              <a:rPr lang="fr-FR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je déclare mes ressources 2024 dans les délais impartis</a:t>
            </a:r>
          </a:p>
        </p:txBody>
      </p:sp>
      <p:pic>
        <p:nvPicPr>
          <p:cNvPr id="17" name="Image 16" descr="Une image contenant ordinateur portable, ordinateur&#10;&#10;Le contenu généré par l’IA peut être incorrect.">
            <a:extLst>
              <a:ext uri="{FF2B5EF4-FFF2-40B4-BE49-F238E27FC236}">
                <a16:creationId xmlns:a16="http://schemas.microsoft.com/office/drawing/2014/main" id="{45468E18-BDD0-3268-8E48-76E87B1E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756" y="2652203"/>
            <a:ext cx="1260053" cy="166691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5D5FCFB-5EC4-48DD-D7F7-27BF01F419B4}"/>
              </a:ext>
            </a:extLst>
          </p:cNvPr>
          <p:cNvCxnSpPr>
            <a:cxnSpLocks/>
          </p:cNvCxnSpPr>
          <p:nvPr/>
        </p:nvCxnSpPr>
        <p:spPr>
          <a:xfrm>
            <a:off x="1570783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E2B05A0-6501-DF57-50E0-DA3EE51AF5CD}"/>
              </a:ext>
            </a:extLst>
          </p:cNvPr>
          <p:cNvCxnSpPr>
            <a:cxnSpLocks/>
          </p:cNvCxnSpPr>
          <p:nvPr/>
        </p:nvCxnSpPr>
        <p:spPr>
          <a:xfrm>
            <a:off x="3028414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7AD0FFF-661C-9428-316B-6E6DF98C30CE}"/>
              </a:ext>
            </a:extLst>
          </p:cNvPr>
          <p:cNvCxnSpPr>
            <a:cxnSpLocks/>
          </p:cNvCxnSpPr>
          <p:nvPr/>
        </p:nvCxnSpPr>
        <p:spPr>
          <a:xfrm>
            <a:off x="4486045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953F731-3283-522B-FE32-EBD6A72D23FD}"/>
              </a:ext>
            </a:extLst>
          </p:cNvPr>
          <p:cNvCxnSpPr>
            <a:cxnSpLocks/>
          </p:cNvCxnSpPr>
          <p:nvPr/>
        </p:nvCxnSpPr>
        <p:spPr>
          <a:xfrm>
            <a:off x="5943676" y="4062901"/>
            <a:ext cx="0" cy="6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63CCB4C-E11C-8F67-8F6E-86D733315A6E}"/>
              </a:ext>
            </a:extLst>
          </p:cNvPr>
          <p:cNvCxnSpPr>
            <a:cxnSpLocks/>
          </p:cNvCxnSpPr>
          <p:nvPr/>
        </p:nvCxnSpPr>
        <p:spPr>
          <a:xfrm>
            <a:off x="7401307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DD38358-200E-CB08-5CCC-1F8C57CFFE84}"/>
              </a:ext>
            </a:extLst>
          </p:cNvPr>
          <p:cNvCxnSpPr>
            <a:cxnSpLocks/>
          </p:cNvCxnSpPr>
          <p:nvPr/>
        </p:nvCxnSpPr>
        <p:spPr>
          <a:xfrm>
            <a:off x="8858938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3996F72-2BEA-44D0-0AF7-B005D82F7BA8}"/>
              </a:ext>
            </a:extLst>
          </p:cNvPr>
          <p:cNvCxnSpPr>
            <a:cxnSpLocks/>
          </p:cNvCxnSpPr>
          <p:nvPr/>
        </p:nvCxnSpPr>
        <p:spPr>
          <a:xfrm>
            <a:off x="10316569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D29C26B-6497-63DF-D14E-C70036E15B2D}"/>
              </a:ext>
            </a:extLst>
          </p:cNvPr>
          <p:cNvSpPr txBox="1"/>
          <p:nvPr/>
        </p:nvSpPr>
        <p:spPr>
          <a:xfrm rot="19287888">
            <a:off x="752528" y="4828977"/>
            <a:ext cx="97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Octobre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B9E3CF-023D-A9B7-639D-0D47DAF69CC3}"/>
              </a:ext>
            </a:extLst>
          </p:cNvPr>
          <p:cNvSpPr txBox="1"/>
          <p:nvPr/>
        </p:nvSpPr>
        <p:spPr>
          <a:xfrm rot="19287888">
            <a:off x="2035955" y="4892758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Novembre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B675E38-A7D7-731C-9C84-0D38376D0941}"/>
              </a:ext>
            </a:extLst>
          </p:cNvPr>
          <p:cNvSpPr txBox="1"/>
          <p:nvPr/>
        </p:nvSpPr>
        <p:spPr>
          <a:xfrm rot="19287888">
            <a:off x="3493585" y="4892758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29B11EB-8E17-44A7-A2FA-02A3B170E946}"/>
              </a:ext>
            </a:extLst>
          </p:cNvPr>
          <p:cNvSpPr txBox="1"/>
          <p:nvPr/>
        </p:nvSpPr>
        <p:spPr>
          <a:xfrm rot="19287888">
            <a:off x="4702838" y="4981814"/>
            <a:ext cx="151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/>
                </a:solidFill>
              </a:rPr>
              <a:t>Janvier N+1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03A4DFF-24FA-BDD4-D682-E36E10A99B71}"/>
              </a:ext>
            </a:extLst>
          </p:cNvPr>
          <p:cNvSpPr txBox="1"/>
          <p:nvPr/>
        </p:nvSpPr>
        <p:spPr>
          <a:xfrm rot="19287888">
            <a:off x="6392405" y="4928026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Février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F62D0D-533C-3B5D-48EE-D1555A30582F}"/>
              </a:ext>
            </a:extLst>
          </p:cNvPr>
          <p:cNvSpPr txBox="1"/>
          <p:nvPr/>
        </p:nvSpPr>
        <p:spPr>
          <a:xfrm rot="19287888">
            <a:off x="7853672" y="4921867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Mars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33DA470-7C02-D8CE-69C8-F744EAB89632}"/>
              </a:ext>
            </a:extLst>
          </p:cNvPr>
          <p:cNvSpPr txBox="1"/>
          <p:nvPr/>
        </p:nvSpPr>
        <p:spPr>
          <a:xfrm rot="19287888">
            <a:off x="9314939" y="4915708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Avril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1CE5529-2DBD-4D35-1103-DD6221BC0506}"/>
              </a:ext>
            </a:extLst>
          </p:cNvPr>
          <p:cNvSpPr txBox="1"/>
          <p:nvPr/>
        </p:nvSpPr>
        <p:spPr>
          <a:xfrm>
            <a:off x="2200809" y="3832695"/>
            <a:ext cx="367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Je déclare mes ressources 2024 sur caf.fr (ou l’application mobile) </a:t>
            </a:r>
            <a:r>
              <a:rPr lang="fr-FR" sz="1600" b="1" dirty="0"/>
              <a:t>avant</a:t>
            </a:r>
            <a:r>
              <a:rPr lang="fr-FR" sz="1600" dirty="0"/>
              <a:t> le 31/12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B3D130E-8EA5-0BAD-7DE6-53C8FFD221EB}"/>
              </a:ext>
            </a:extLst>
          </p:cNvPr>
          <p:cNvSpPr txBox="1"/>
          <p:nvPr/>
        </p:nvSpPr>
        <p:spPr>
          <a:xfrm>
            <a:off x="5943676" y="4114325"/>
            <a:ext cx="4955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La Caf peut étudier mes droits dès janvier 2026</a:t>
            </a:r>
          </a:p>
        </p:txBody>
      </p:sp>
      <p:sp>
        <p:nvSpPr>
          <p:cNvPr id="42" name="Freeform 28">
            <a:extLst>
              <a:ext uri="{FF2B5EF4-FFF2-40B4-BE49-F238E27FC236}">
                <a16:creationId xmlns:a16="http://schemas.microsoft.com/office/drawing/2014/main" id="{C9E5D325-99FD-1E52-66CC-2F6E6ECB628F}"/>
              </a:ext>
            </a:extLst>
          </p:cNvPr>
          <p:cNvSpPr/>
          <p:nvPr/>
        </p:nvSpPr>
        <p:spPr>
          <a:xfrm>
            <a:off x="8269853" y="3923680"/>
            <a:ext cx="302837" cy="255397"/>
          </a:xfrm>
          <a:custGeom>
            <a:avLst/>
            <a:gdLst/>
            <a:ahLst/>
            <a:cxnLst/>
            <a:rect l="l" t="t" r="r" b="b"/>
            <a:pathLst>
              <a:path w="478104" h="427686">
                <a:moveTo>
                  <a:pt x="0" y="0"/>
                </a:moveTo>
                <a:lnTo>
                  <a:pt x="478104" y="0"/>
                </a:lnTo>
                <a:lnTo>
                  <a:pt x="478104" y="427687"/>
                </a:lnTo>
                <a:lnTo>
                  <a:pt x="0" y="427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AC247CB3-9816-7215-AB78-0A5A95AB9FF0}"/>
              </a:ext>
            </a:extLst>
          </p:cNvPr>
          <p:cNvSpPr/>
          <p:nvPr/>
        </p:nvSpPr>
        <p:spPr>
          <a:xfrm>
            <a:off x="10637325" y="3838575"/>
            <a:ext cx="118584" cy="857250"/>
          </a:xfrm>
          <a:custGeom>
            <a:avLst/>
            <a:gdLst>
              <a:gd name="connsiteX0" fmla="*/ 0 w 118584"/>
              <a:gd name="connsiteY0" fmla="*/ 0 h 857250"/>
              <a:gd name="connsiteX1" fmla="*/ 118584 w 118584"/>
              <a:gd name="connsiteY1" fmla="*/ 0 h 857250"/>
              <a:gd name="connsiteX2" fmla="*/ 118584 w 118584"/>
              <a:gd name="connsiteY2" fmla="*/ 857250 h 857250"/>
              <a:gd name="connsiteX3" fmla="*/ 0 w 118584"/>
              <a:gd name="connsiteY3" fmla="*/ 857250 h 857250"/>
              <a:gd name="connsiteX4" fmla="*/ 0 w 118584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4" h="857250">
                <a:moveTo>
                  <a:pt x="0" y="0"/>
                </a:moveTo>
                <a:lnTo>
                  <a:pt x="118584" y="0"/>
                </a:lnTo>
                <a:lnTo>
                  <a:pt x="118584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8F8748A8-FEEA-FBFE-6020-4EDC766D3061}"/>
              </a:ext>
            </a:extLst>
          </p:cNvPr>
          <p:cNvSpPr/>
          <p:nvPr/>
        </p:nvSpPr>
        <p:spPr>
          <a:xfrm>
            <a:off x="10791909" y="3838575"/>
            <a:ext cx="118584" cy="857250"/>
          </a:xfrm>
          <a:custGeom>
            <a:avLst/>
            <a:gdLst>
              <a:gd name="connsiteX0" fmla="*/ 0 w 118584"/>
              <a:gd name="connsiteY0" fmla="*/ 0 h 857250"/>
              <a:gd name="connsiteX1" fmla="*/ 118584 w 118584"/>
              <a:gd name="connsiteY1" fmla="*/ 0 h 857250"/>
              <a:gd name="connsiteX2" fmla="*/ 118584 w 118584"/>
              <a:gd name="connsiteY2" fmla="*/ 857250 h 857250"/>
              <a:gd name="connsiteX3" fmla="*/ 0 w 118584"/>
              <a:gd name="connsiteY3" fmla="*/ 857250 h 857250"/>
              <a:gd name="connsiteX4" fmla="*/ 0 w 118584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4" h="857250">
                <a:moveTo>
                  <a:pt x="0" y="0"/>
                </a:moveTo>
                <a:lnTo>
                  <a:pt x="118584" y="0"/>
                </a:lnTo>
                <a:lnTo>
                  <a:pt x="118584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EA4C2F80-9B83-6D47-E1D5-4B3B6F4061BF}"/>
              </a:ext>
            </a:extLst>
          </p:cNvPr>
          <p:cNvSpPr/>
          <p:nvPr/>
        </p:nvSpPr>
        <p:spPr>
          <a:xfrm>
            <a:off x="10946493" y="3838575"/>
            <a:ext cx="583863" cy="857250"/>
          </a:xfrm>
          <a:custGeom>
            <a:avLst/>
            <a:gdLst>
              <a:gd name="connsiteX0" fmla="*/ 0 w 583863"/>
              <a:gd name="connsiteY0" fmla="*/ 0 h 857250"/>
              <a:gd name="connsiteX1" fmla="*/ 155238 w 583863"/>
              <a:gd name="connsiteY1" fmla="*/ 0 h 857250"/>
              <a:gd name="connsiteX2" fmla="*/ 583863 w 583863"/>
              <a:gd name="connsiteY2" fmla="*/ 428625 h 857250"/>
              <a:gd name="connsiteX3" fmla="*/ 155238 w 583863"/>
              <a:gd name="connsiteY3" fmla="*/ 857250 h 857250"/>
              <a:gd name="connsiteX4" fmla="*/ 0 w 583863"/>
              <a:gd name="connsiteY4" fmla="*/ 857250 h 857250"/>
              <a:gd name="connsiteX5" fmla="*/ 0 w 583863"/>
              <a:gd name="connsiteY5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863" h="857250">
                <a:moveTo>
                  <a:pt x="0" y="0"/>
                </a:moveTo>
                <a:lnTo>
                  <a:pt x="155238" y="0"/>
                </a:lnTo>
                <a:lnTo>
                  <a:pt x="583863" y="428625"/>
                </a:lnTo>
                <a:lnTo>
                  <a:pt x="155238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2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E7E39-0CF5-50FB-709E-7A142E51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01903E-C81E-1994-A2D8-93FE8FAF6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512" y="1038876"/>
            <a:ext cx="10837549" cy="3651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Quelles démarches réaliser auprès de la Caf avant le 31 décembre ?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5AC407-EEAC-0CF3-5585-523C75ED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AD42AB-DC7C-8BF2-39F7-6A4EACAEB0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dirty="0"/>
              <a:t> </a:t>
            </a:r>
            <a:r>
              <a:rPr lang="fr-FR" dirty="0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dirty="0"/>
              <a:t>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5D8FFAB-8F63-338D-3EF9-3BFC7948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00"/>
            <a:ext cx="10837862" cy="661168"/>
          </a:xfrm>
        </p:spPr>
        <p:txBody>
          <a:bodyPr/>
          <a:lstStyle/>
          <a:p>
            <a:r>
              <a:rPr lang="fr-FR" dirty="0"/>
              <a:t>Déclaration de ressources annuelles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030696-BC8E-6E59-A5FC-489113D3E35E}"/>
              </a:ext>
            </a:extLst>
          </p:cNvPr>
          <p:cNvSpPr txBox="1"/>
          <p:nvPr/>
        </p:nvSpPr>
        <p:spPr>
          <a:xfrm>
            <a:off x="838200" y="1771302"/>
            <a:ext cx="10455876" cy="37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fr-FR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Situation 2 : </a:t>
            </a:r>
            <a:r>
              <a:rPr lang="fr-FR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Je déclare </a:t>
            </a:r>
            <a:r>
              <a:rPr lang="fr-FR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tardivemen</a:t>
            </a:r>
            <a:r>
              <a:rPr lang="fr-FR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t mes ressources 2024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D321732-A050-DA61-58CC-18F88672DCE4}"/>
              </a:ext>
            </a:extLst>
          </p:cNvPr>
          <p:cNvSpPr/>
          <p:nvPr/>
        </p:nvSpPr>
        <p:spPr>
          <a:xfrm>
            <a:off x="1098263" y="3838575"/>
            <a:ext cx="9503062" cy="857250"/>
          </a:xfrm>
          <a:custGeom>
            <a:avLst/>
            <a:gdLst>
              <a:gd name="connsiteX0" fmla="*/ 0 w 9503062"/>
              <a:gd name="connsiteY0" fmla="*/ 0 h 857250"/>
              <a:gd name="connsiteX1" fmla="*/ 9503062 w 9503062"/>
              <a:gd name="connsiteY1" fmla="*/ 0 h 857250"/>
              <a:gd name="connsiteX2" fmla="*/ 9503062 w 9503062"/>
              <a:gd name="connsiteY2" fmla="*/ 857250 h 857250"/>
              <a:gd name="connsiteX3" fmla="*/ 0 w 9503062"/>
              <a:gd name="connsiteY3" fmla="*/ 857250 h 857250"/>
              <a:gd name="connsiteX4" fmla="*/ 0 w 9503062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3062" h="857250">
                <a:moveTo>
                  <a:pt x="0" y="0"/>
                </a:moveTo>
                <a:lnTo>
                  <a:pt x="9503062" y="0"/>
                </a:lnTo>
                <a:lnTo>
                  <a:pt x="9503062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Image 5" descr="Une image contenant ordinateur portable, ordinateur&#10;&#10;Le contenu généré par l’IA peut être incorrect.">
            <a:extLst>
              <a:ext uri="{FF2B5EF4-FFF2-40B4-BE49-F238E27FC236}">
                <a16:creationId xmlns:a16="http://schemas.microsoft.com/office/drawing/2014/main" id="{000149D6-DF90-4FBF-0EF5-409443AE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760" y="2622250"/>
            <a:ext cx="1260053" cy="166691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785EBC-7689-8D52-178D-BE912D8A700B}"/>
              </a:ext>
            </a:extLst>
          </p:cNvPr>
          <p:cNvCxnSpPr>
            <a:cxnSpLocks/>
          </p:cNvCxnSpPr>
          <p:nvPr/>
        </p:nvCxnSpPr>
        <p:spPr>
          <a:xfrm>
            <a:off x="1570783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C5F1C0E-24E8-E416-9FA3-B1DEDE26F822}"/>
              </a:ext>
            </a:extLst>
          </p:cNvPr>
          <p:cNvCxnSpPr>
            <a:cxnSpLocks/>
          </p:cNvCxnSpPr>
          <p:nvPr/>
        </p:nvCxnSpPr>
        <p:spPr>
          <a:xfrm>
            <a:off x="2404527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B656CFF-7079-029D-8EC0-CDF941FBAA46}"/>
              </a:ext>
            </a:extLst>
          </p:cNvPr>
          <p:cNvCxnSpPr>
            <a:cxnSpLocks/>
          </p:cNvCxnSpPr>
          <p:nvPr/>
        </p:nvCxnSpPr>
        <p:spPr>
          <a:xfrm>
            <a:off x="3238270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5CC8D4-3B97-F557-E700-7A6395BA1C3C}"/>
              </a:ext>
            </a:extLst>
          </p:cNvPr>
          <p:cNvCxnSpPr>
            <a:cxnSpLocks/>
          </p:cNvCxnSpPr>
          <p:nvPr/>
        </p:nvCxnSpPr>
        <p:spPr>
          <a:xfrm>
            <a:off x="4524451" y="4068075"/>
            <a:ext cx="0" cy="68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F8EF0D8-19BA-C4B3-B09C-452AB7A3D6D3}"/>
              </a:ext>
            </a:extLst>
          </p:cNvPr>
          <p:cNvCxnSpPr>
            <a:cxnSpLocks/>
          </p:cNvCxnSpPr>
          <p:nvPr/>
        </p:nvCxnSpPr>
        <p:spPr>
          <a:xfrm>
            <a:off x="6429757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66FD4BE-7D52-CB27-9F77-C9838DE82875}"/>
              </a:ext>
            </a:extLst>
          </p:cNvPr>
          <p:cNvCxnSpPr>
            <a:cxnSpLocks/>
          </p:cNvCxnSpPr>
          <p:nvPr/>
        </p:nvCxnSpPr>
        <p:spPr>
          <a:xfrm>
            <a:off x="8335063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FE6EF74-C72F-EB7E-E84A-7144D528039D}"/>
              </a:ext>
            </a:extLst>
          </p:cNvPr>
          <p:cNvCxnSpPr>
            <a:cxnSpLocks/>
          </p:cNvCxnSpPr>
          <p:nvPr/>
        </p:nvCxnSpPr>
        <p:spPr>
          <a:xfrm>
            <a:off x="10240369" y="4515825"/>
            <a:ext cx="0" cy="18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D4738CE-9C19-44C2-8429-0434E8880392}"/>
              </a:ext>
            </a:extLst>
          </p:cNvPr>
          <p:cNvSpPr txBox="1"/>
          <p:nvPr/>
        </p:nvSpPr>
        <p:spPr>
          <a:xfrm rot="19287888">
            <a:off x="752528" y="4828977"/>
            <a:ext cx="97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Octobre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C44D615-47E4-C005-3FD7-FCF8E59C0F41}"/>
              </a:ext>
            </a:extLst>
          </p:cNvPr>
          <p:cNvSpPr txBox="1"/>
          <p:nvPr/>
        </p:nvSpPr>
        <p:spPr>
          <a:xfrm rot="19287888">
            <a:off x="1378730" y="4892758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Novembre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DAFB6B6-76E5-8E1D-DBBD-DA3680D617C3}"/>
              </a:ext>
            </a:extLst>
          </p:cNvPr>
          <p:cNvSpPr txBox="1"/>
          <p:nvPr/>
        </p:nvSpPr>
        <p:spPr>
          <a:xfrm rot="19287888">
            <a:off x="2245810" y="4892758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Décembre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09C064F-79AD-064F-594E-3C47FCEF2E67}"/>
              </a:ext>
            </a:extLst>
          </p:cNvPr>
          <p:cNvSpPr txBox="1"/>
          <p:nvPr/>
        </p:nvSpPr>
        <p:spPr>
          <a:xfrm rot="19287888">
            <a:off x="3327840" y="4988692"/>
            <a:ext cx="149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/>
                </a:solidFill>
              </a:rPr>
              <a:t>Janvier N+1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4400173-B65E-F438-5DDD-DDEF56DEF9CF}"/>
              </a:ext>
            </a:extLst>
          </p:cNvPr>
          <p:cNvSpPr txBox="1"/>
          <p:nvPr/>
        </p:nvSpPr>
        <p:spPr>
          <a:xfrm rot="19287888">
            <a:off x="5420882" y="4927520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Février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D3B6EE-857A-D01E-A33C-C33BCB1E0575}"/>
              </a:ext>
            </a:extLst>
          </p:cNvPr>
          <p:cNvSpPr txBox="1"/>
          <p:nvPr/>
        </p:nvSpPr>
        <p:spPr>
          <a:xfrm rot="19287888">
            <a:off x="7301321" y="4892759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2736E2C-CE99-AB11-36C9-B24359B5DBE8}"/>
              </a:ext>
            </a:extLst>
          </p:cNvPr>
          <p:cNvSpPr txBox="1"/>
          <p:nvPr/>
        </p:nvSpPr>
        <p:spPr>
          <a:xfrm rot="19287888">
            <a:off x="9222743" y="4922957"/>
            <a:ext cx="11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Avril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5F3D14E2-3D3E-769C-A8FE-9B4F7FA7246C}"/>
              </a:ext>
            </a:extLst>
          </p:cNvPr>
          <p:cNvSpPr/>
          <p:nvPr/>
        </p:nvSpPr>
        <p:spPr>
          <a:xfrm>
            <a:off x="10637325" y="3838575"/>
            <a:ext cx="118584" cy="857250"/>
          </a:xfrm>
          <a:custGeom>
            <a:avLst/>
            <a:gdLst>
              <a:gd name="connsiteX0" fmla="*/ 0 w 118584"/>
              <a:gd name="connsiteY0" fmla="*/ 0 h 857250"/>
              <a:gd name="connsiteX1" fmla="*/ 118584 w 118584"/>
              <a:gd name="connsiteY1" fmla="*/ 0 h 857250"/>
              <a:gd name="connsiteX2" fmla="*/ 118584 w 118584"/>
              <a:gd name="connsiteY2" fmla="*/ 857250 h 857250"/>
              <a:gd name="connsiteX3" fmla="*/ 0 w 118584"/>
              <a:gd name="connsiteY3" fmla="*/ 857250 h 857250"/>
              <a:gd name="connsiteX4" fmla="*/ 0 w 118584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4" h="857250">
                <a:moveTo>
                  <a:pt x="0" y="0"/>
                </a:moveTo>
                <a:lnTo>
                  <a:pt x="118584" y="0"/>
                </a:lnTo>
                <a:lnTo>
                  <a:pt x="118584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DDB6C8D9-91CA-A7C1-BD0F-F21B3C01EA84}"/>
              </a:ext>
            </a:extLst>
          </p:cNvPr>
          <p:cNvSpPr/>
          <p:nvPr/>
        </p:nvSpPr>
        <p:spPr>
          <a:xfrm>
            <a:off x="10791909" y="3838575"/>
            <a:ext cx="118584" cy="857250"/>
          </a:xfrm>
          <a:custGeom>
            <a:avLst/>
            <a:gdLst>
              <a:gd name="connsiteX0" fmla="*/ 0 w 118584"/>
              <a:gd name="connsiteY0" fmla="*/ 0 h 857250"/>
              <a:gd name="connsiteX1" fmla="*/ 118584 w 118584"/>
              <a:gd name="connsiteY1" fmla="*/ 0 h 857250"/>
              <a:gd name="connsiteX2" fmla="*/ 118584 w 118584"/>
              <a:gd name="connsiteY2" fmla="*/ 857250 h 857250"/>
              <a:gd name="connsiteX3" fmla="*/ 0 w 118584"/>
              <a:gd name="connsiteY3" fmla="*/ 857250 h 857250"/>
              <a:gd name="connsiteX4" fmla="*/ 0 w 118584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84" h="857250">
                <a:moveTo>
                  <a:pt x="0" y="0"/>
                </a:moveTo>
                <a:lnTo>
                  <a:pt x="118584" y="0"/>
                </a:lnTo>
                <a:lnTo>
                  <a:pt x="118584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F6CAD09-2304-275D-0940-3B75F17302A5}"/>
              </a:ext>
            </a:extLst>
          </p:cNvPr>
          <p:cNvSpPr/>
          <p:nvPr/>
        </p:nvSpPr>
        <p:spPr>
          <a:xfrm>
            <a:off x="10946493" y="3838575"/>
            <a:ext cx="583863" cy="857250"/>
          </a:xfrm>
          <a:custGeom>
            <a:avLst/>
            <a:gdLst>
              <a:gd name="connsiteX0" fmla="*/ 0 w 583863"/>
              <a:gd name="connsiteY0" fmla="*/ 0 h 857250"/>
              <a:gd name="connsiteX1" fmla="*/ 155238 w 583863"/>
              <a:gd name="connsiteY1" fmla="*/ 0 h 857250"/>
              <a:gd name="connsiteX2" fmla="*/ 583863 w 583863"/>
              <a:gd name="connsiteY2" fmla="*/ 428625 h 857250"/>
              <a:gd name="connsiteX3" fmla="*/ 155238 w 583863"/>
              <a:gd name="connsiteY3" fmla="*/ 857250 h 857250"/>
              <a:gd name="connsiteX4" fmla="*/ 0 w 583863"/>
              <a:gd name="connsiteY4" fmla="*/ 857250 h 857250"/>
              <a:gd name="connsiteX5" fmla="*/ 0 w 583863"/>
              <a:gd name="connsiteY5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863" h="857250">
                <a:moveTo>
                  <a:pt x="0" y="0"/>
                </a:moveTo>
                <a:lnTo>
                  <a:pt x="155238" y="0"/>
                </a:lnTo>
                <a:lnTo>
                  <a:pt x="583863" y="428625"/>
                </a:lnTo>
                <a:lnTo>
                  <a:pt x="155238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F295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C493F8C-2B45-ADE0-B046-D96C200D42AA}"/>
              </a:ext>
            </a:extLst>
          </p:cNvPr>
          <p:cNvSpPr txBox="1"/>
          <p:nvPr/>
        </p:nvSpPr>
        <p:spPr>
          <a:xfrm>
            <a:off x="4782790" y="3850932"/>
            <a:ext cx="2355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Droits </a:t>
            </a:r>
            <a:r>
              <a:rPr lang="fr-FR" sz="1400" b="1" dirty="0"/>
              <a:t>suspendus</a:t>
            </a:r>
            <a:r>
              <a:rPr lang="fr-FR" sz="1400" dirty="0"/>
              <a:t> à compter de janvier, en l’absence de déclaration de ressources</a:t>
            </a:r>
          </a:p>
        </p:txBody>
      </p:sp>
      <p:sp>
        <p:nvSpPr>
          <p:cNvPr id="32" name="Freeform 93">
            <a:extLst>
              <a:ext uri="{FF2B5EF4-FFF2-40B4-BE49-F238E27FC236}">
                <a16:creationId xmlns:a16="http://schemas.microsoft.com/office/drawing/2014/main" id="{EECDDDDF-CA41-00F8-0D38-98A381084074}"/>
              </a:ext>
            </a:extLst>
          </p:cNvPr>
          <p:cNvSpPr/>
          <p:nvPr/>
        </p:nvSpPr>
        <p:spPr>
          <a:xfrm>
            <a:off x="4577859" y="4038592"/>
            <a:ext cx="355083" cy="360000"/>
          </a:xfrm>
          <a:custGeom>
            <a:avLst/>
            <a:gdLst/>
            <a:ahLst/>
            <a:cxnLst/>
            <a:rect l="l" t="t" r="r" b="b"/>
            <a:pathLst>
              <a:path w="320006" h="320006">
                <a:moveTo>
                  <a:pt x="0" y="0"/>
                </a:moveTo>
                <a:lnTo>
                  <a:pt x="320006" y="0"/>
                </a:lnTo>
                <a:lnTo>
                  <a:pt x="320006" y="320006"/>
                </a:lnTo>
                <a:lnTo>
                  <a:pt x="0" y="320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0047AF5-7417-E816-6CDA-466CAEC80D57}"/>
              </a:ext>
            </a:extLst>
          </p:cNvPr>
          <p:cNvSpPr txBox="1"/>
          <p:nvPr/>
        </p:nvSpPr>
        <p:spPr>
          <a:xfrm>
            <a:off x="7937843" y="3860457"/>
            <a:ext cx="261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Je déclare </a:t>
            </a:r>
            <a:r>
              <a:rPr lang="fr-FR" sz="1400" b="1" dirty="0"/>
              <a:t>tardivement</a:t>
            </a:r>
            <a:r>
              <a:rPr lang="fr-FR" sz="1400" dirty="0"/>
              <a:t> mes ressources 2024 à la Caf</a:t>
            </a:r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35F0EDEF-8F4E-C6DC-E3D2-67528D57BA2F}"/>
              </a:ext>
            </a:extLst>
          </p:cNvPr>
          <p:cNvSpPr/>
          <p:nvPr/>
        </p:nvSpPr>
        <p:spPr>
          <a:xfrm>
            <a:off x="7895157" y="4076051"/>
            <a:ext cx="239052" cy="213843"/>
          </a:xfrm>
          <a:custGeom>
            <a:avLst/>
            <a:gdLst/>
            <a:ahLst/>
            <a:cxnLst/>
            <a:rect l="l" t="t" r="r" b="b"/>
            <a:pathLst>
              <a:path w="478104" h="427686">
                <a:moveTo>
                  <a:pt x="0" y="0"/>
                </a:moveTo>
                <a:lnTo>
                  <a:pt x="478104" y="0"/>
                </a:lnTo>
                <a:lnTo>
                  <a:pt x="478104" y="427687"/>
                </a:lnTo>
                <a:lnTo>
                  <a:pt x="0" y="427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D664638-1AE9-33D5-7E85-620F173CEB19}"/>
              </a:ext>
            </a:extLst>
          </p:cNvPr>
          <p:cNvSpPr txBox="1"/>
          <p:nvPr/>
        </p:nvSpPr>
        <p:spPr>
          <a:xfrm>
            <a:off x="5998119" y="5465521"/>
            <a:ext cx="5721637" cy="584775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Grâce à ma déclaration, la Caf est à présent en capacité d’étudier mes droits 2026, et cela depuis le mois de janvier 2026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E004E7C-DA45-16AF-7B28-55AC45F780A9}"/>
              </a:ext>
            </a:extLst>
          </p:cNvPr>
          <p:cNvCxnSpPr/>
          <p:nvPr/>
        </p:nvCxnSpPr>
        <p:spPr>
          <a:xfrm>
            <a:off x="8675374" y="4410075"/>
            <a:ext cx="144017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1821D82-9007-C3FF-5B7C-2F2D192DC042}"/>
              </a:ext>
            </a:extLst>
          </p:cNvPr>
          <p:cNvCxnSpPr/>
          <p:nvPr/>
        </p:nvCxnSpPr>
        <p:spPr>
          <a:xfrm>
            <a:off x="9326579" y="4412252"/>
            <a:ext cx="0" cy="104821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1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3D8CAE-F822-2760-6071-7A5619D67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FB357"/>
                </a:solidFill>
              </a:rPr>
              <a:t>Evolution de la connexion </a:t>
            </a:r>
          </a:p>
        </p:txBody>
      </p:sp>
    </p:spTree>
    <p:extLst>
      <p:ext uri="{BB962C8B-B14F-4D97-AF65-F5344CB8AC3E}">
        <p14:creationId xmlns:p14="http://schemas.microsoft.com/office/powerpoint/2010/main" val="9489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A0D23FDF-C676-9A6F-2D83-9DB578B6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Caf.fr et application mobile : évolution des solutions de connexion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290AA3-1862-2F77-B394-D57E93788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7BFD-843A-4602-B314-707DEED37BF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FD7A69-9897-72FF-D847-7005AA6D992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0"/>
            <a:ext cx="5400000" cy="365125"/>
          </a:xfrm>
        </p:spPr>
        <p:txBody>
          <a:bodyPr/>
          <a:lstStyle/>
          <a:p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/>
              <a:t> </a:t>
            </a:r>
            <a:r>
              <a:rPr lang="fr-FR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/>
              <a:t> </a:t>
            </a:r>
            <a:r>
              <a:rPr lang="fr-FR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octobre 2025</a:t>
            </a:r>
            <a:endParaRPr lang="fr-FR" cap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73B6CBB-1E1A-8220-FCCC-E0F24F46D41A}"/>
              </a:ext>
            </a:extLst>
          </p:cNvPr>
          <p:cNvGrpSpPr/>
          <p:nvPr/>
        </p:nvGrpSpPr>
        <p:grpSpPr>
          <a:xfrm>
            <a:off x="5803200" y="1361288"/>
            <a:ext cx="5872862" cy="3254206"/>
            <a:chOff x="838200" y="1525721"/>
            <a:chExt cx="6216630" cy="3446989"/>
          </a:xfrm>
        </p:grpSpPr>
        <p:pic>
          <p:nvPicPr>
            <p:cNvPr id="9" name="Image 8" descr="Une image contenant texte, capture d’écran, logiciel, Page web&#10;&#10;Le contenu généré par l’IA peut être incorrect.">
              <a:extLst>
                <a:ext uri="{FF2B5EF4-FFF2-40B4-BE49-F238E27FC236}">
                  <a16:creationId xmlns:a16="http://schemas.microsoft.com/office/drawing/2014/main" id="{FD6A46CB-B9AD-C315-1911-F3D0896E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25721"/>
              <a:ext cx="6216630" cy="3327003"/>
            </a:xfrm>
            <a:prstGeom prst="rect">
              <a:avLst/>
            </a:prstGeom>
            <a:ln w="38100">
              <a:solidFill>
                <a:schemeClr val="bg2"/>
              </a:solidFill>
            </a:ln>
          </p:spPr>
        </p:pic>
        <p:sp>
          <p:nvSpPr>
            <p:cNvPr id="10" name="Signe de multiplication 9">
              <a:extLst>
                <a:ext uri="{FF2B5EF4-FFF2-40B4-BE49-F238E27FC236}">
                  <a16:creationId xmlns:a16="http://schemas.microsoft.com/office/drawing/2014/main" id="{D1FEAA54-4394-C79F-786D-CC2BEFC9EBE3}"/>
                </a:ext>
              </a:extLst>
            </p:cNvPr>
            <p:cNvSpPr/>
            <p:nvPr/>
          </p:nvSpPr>
          <p:spPr>
            <a:xfrm>
              <a:off x="4319080" y="3837984"/>
              <a:ext cx="1725039" cy="1134726"/>
            </a:xfrm>
            <a:prstGeom prst="mathMultiply">
              <a:avLst>
                <a:gd name="adj1" fmla="val 11518"/>
              </a:avLst>
            </a:prstGeom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EAB6B0C-608E-0AA5-DA35-E86182E88058}"/>
              </a:ext>
            </a:extLst>
          </p:cNvPr>
          <p:cNvSpPr txBox="1"/>
          <p:nvPr/>
        </p:nvSpPr>
        <p:spPr>
          <a:xfrm>
            <a:off x="838199" y="1560667"/>
            <a:ext cx="461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Depuis le mois de septembre 2025, la connexion à Mon Compte via France </a:t>
            </a:r>
            <a:r>
              <a:rPr lang="fr-FR" dirty="0" err="1"/>
              <a:t>Connect</a:t>
            </a:r>
            <a:r>
              <a:rPr lang="fr-FR" dirty="0"/>
              <a:t> + n’est plus possible.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1A586F-F8E9-3F63-6F5C-BAE4FA69D346}"/>
              </a:ext>
            </a:extLst>
          </p:cNvPr>
          <p:cNvSpPr txBox="1"/>
          <p:nvPr/>
        </p:nvSpPr>
        <p:spPr>
          <a:xfrm>
            <a:off x="838199" y="2733795"/>
            <a:ext cx="486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rappel, la solution France </a:t>
            </a:r>
            <a:r>
              <a:rPr lang="fr-FR" dirty="0" err="1"/>
              <a:t>Connect</a:t>
            </a:r>
            <a:r>
              <a:rPr lang="fr-FR" dirty="0"/>
              <a:t> + permet une connexion à son compte via « l’identité numérique ».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95DB28-8E3C-F1E3-95C2-04C38258A9C7}"/>
              </a:ext>
            </a:extLst>
          </p:cNvPr>
          <p:cNvSpPr txBox="1"/>
          <p:nvPr/>
        </p:nvSpPr>
        <p:spPr>
          <a:xfrm>
            <a:off x="838199" y="3906923"/>
            <a:ext cx="4861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Seules les connexions via son identifiant (et mot de passe) et la solution France </a:t>
            </a:r>
            <a:r>
              <a:rPr lang="fr-FR" dirty="0" err="1"/>
              <a:t>Connect</a:t>
            </a:r>
            <a:r>
              <a:rPr lang="fr-FR" dirty="0"/>
              <a:t> sont à présent accessibles.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D16A142-C1B8-A9E6-BC30-C4F62428BE06}"/>
              </a:ext>
            </a:extLst>
          </p:cNvPr>
          <p:cNvSpPr txBox="1"/>
          <p:nvPr/>
        </p:nvSpPr>
        <p:spPr>
          <a:xfrm>
            <a:off x="2367356" y="5397981"/>
            <a:ext cx="930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allocataires qui se sont créé une identité numérique afin de se connecter via France </a:t>
            </a:r>
            <a:r>
              <a:rPr lang="fr-FR" dirty="0" err="1"/>
              <a:t>Connect</a:t>
            </a:r>
            <a:r>
              <a:rPr lang="fr-FR" dirty="0"/>
              <a:t> + peuvent continuer de l’utiliser via France </a:t>
            </a:r>
            <a:r>
              <a:rPr lang="fr-FR" dirty="0" err="1"/>
              <a:t>Connect</a:t>
            </a:r>
            <a:r>
              <a:rPr lang="fr-FR" dirty="0"/>
              <a:t>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E56E1C4-B1C6-DD57-D1AC-DD609298B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1624">
            <a:off x="1035249" y="4860988"/>
            <a:ext cx="1160966" cy="12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38AC3C-560F-6A5B-1450-47A4104C6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808000"/>
                </a:solidFill>
              </a:rPr>
              <a:t>Rappels pratiques </a:t>
            </a:r>
          </a:p>
        </p:txBody>
      </p:sp>
    </p:spTree>
    <p:extLst>
      <p:ext uri="{BB962C8B-B14F-4D97-AF65-F5344CB8AC3E}">
        <p14:creationId xmlns:p14="http://schemas.microsoft.com/office/powerpoint/2010/main" val="2910013803"/>
      </p:ext>
    </p:extLst>
  </p:cSld>
  <p:clrMapOvr>
    <a:masterClrMapping/>
  </p:clrMapOvr>
</p:sld>
</file>

<file path=ppt/theme/theme1.xml><?xml version="1.0" encoding="utf-8"?>
<a:theme xmlns:a="http://schemas.openxmlformats.org/drawingml/2006/main" name="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Personnalisé 1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sem" id="{899A2DBD-3796-4041-8608-2700FCB63263}" vid="{8C0BE0A8-450F-48D4-AC12-628AC5A9DA49}"/>
    </a:ext>
  </a:extLst>
</a:theme>
</file>

<file path=ppt/theme/theme2.xml><?xml version="1.0" encoding="utf-8"?>
<a:theme xmlns:a="http://schemas.openxmlformats.org/drawingml/2006/main" name="Modèle 2 Darsem">
  <a:themeElements>
    <a:clrScheme name="Personnalisé 2">
      <a:dk1>
        <a:srgbClr val="09204E"/>
      </a:dk1>
      <a:lt1>
        <a:srgbClr val="F3F4FA"/>
      </a:lt1>
      <a:dk2>
        <a:srgbClr val="013593"/>
      </a:dk2>
      <a:lt2>
        <a:srgbClr val="FFFFFF"/>
      </a:lt2>
      <a:accent1>
        <a:srgbClr val="E94F1C"/>
      </a:accent1>
      <a:accent2>
        <a:srgbClr val="2E808D"/>
      </a:accent2>
      <a:accent3>
        <a:srgbClr val="0093C4"/>
      </a:accent3>
      <a:accent4>
        <a:srgbClr val="DBE3F4"/>
      </a:accent4>
      <a:accent5>
        <a:srgbClr val="D13956"/>
      </a:accent5>
      <a:accent6>
        <a:srgbClr val="249E7D"/>
      </a:accent6>
      <a:hlink>
        <a:srgbClr val="AB6EB4"/>
      </a:hlink>
      <a:folHlink>
        <a:srgbClr val="E456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f6d91-870e-4a57-b10f-6ffc7a56682a">
      <Terms xmlns="http://schemas.microsoft.com/office/infopath/2007/PartnerControls"/>
    </lcf76f155ced4ddcb4097134ff3c332f>
    <TaxCatchAll xmlns="1f78e6b1-f6b2-4d78-bf1d-38eae0b393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D566B98B0984AA1DE549A0B8771BB" ma:contentTypeVersion="14" ma:contentTypeDescription="Crée un document." ma:contentTypeScope="" ma:versionID="27994dd39975ee51f9794d8b0584a388">
  <xsd:schema xmlns:xsd="http://www.w3.org/2001/XMLSchema" xmlns:xs="http://www.w3.org/2001/XMLSchema" xmlns:p="http://schemas.microsoft.com/office/2006/metadata/properties" xmlns:ns2="31bf6d91-870e-4a57-b10f-6ffc7a56682a" xmlns:ns3="1f78e6b1-f6b2-4d78-bf1d-38eae0b393c1" targetNamespace="http://schemas.microsoft.com/office/2006/metadata/properties" ma:root="true" ma:fieldsID="73cedb69cf8e12868bae037756006501" ns2:_="" ns3:_="">
    <xsd:import namespace="31bf6d91-870e-4a57-b10f-6ffc7a56682a"/>
    <xsd:import namespace="1f78e6b1-f6b2-4d78-bf1d-38eae0b393c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f6d91-870e-4a57-b10f-6ffc7a56682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8e6b1-f6b2-4d78-bf1d-38eae0b393c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c6bdef0-53d0-4bcc-9c4e-64bf07b03093}" ma:internalName="TaxCatchAll" ma:showField="CatchAllData" ma:web="1f78e6b1-f6b2-4d78-bf1d-38eae0b393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811D3-BAD1-490A-8E8A-5D079D1404E9}">
  <ds:schemaRefs>
    <ds:schemaRef ds:uri="51f0771b-1682-4394-a861-039e4c974286"/>
    <ds:schemaRef ds:uri="c581e398-efd7-4956-a46f-bd435fb6d4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bf6d91-870e-4a57-b10f-6ffc7a56682a"/>
    <ds:schemaRef ds:uri="1f78e6b1-f6b2-4d78-bf1d-38eae0b393c1"/>
  </ds:schemaRefs>
</ds:datastoreItem>
</file>

<file path=customXml/itemProps2.xml><?xml version="1.0" encoding="utf-8"?>
<ds:datastoreItem xmlns:ds="http://schemas.openxmlformats.org/officeDocument/2006/customXml" ds:itemID="{74298D33-DA28-4ED0-91B5-63E4A99F9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f6d91-870e-4a57-b10f-6ffc7a56682a"/>
    <ds:schemaRef ds:uri="1f78e6b1-f6b2-4d78-bf1d-38eae0b39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9AB5D5-5CBE-4E74-9EA3-9EAE30F70F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Darsem</Template>
  <TotalTime>348</TotalTime>
  <Words>591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Darsem</vt:lpstr>
      <vt:lpstr>Modèle 2 Darsem</vt:lpstr>
      <vt:lpstr>La mensuelle des Partenaires</vt:lpstr>
      <vt:lpstr>En bref ce mois-ci …</vt:lpstr>
      <vt:lpstr>PowerPoint Presentation</vt:lpstr>
      <vt:lpstr>Déclaration de ressources annuelles</vt:lpstr>
      <vt:lpstr>Déclaration de ressources annuelles</vt:lpstr>
      <vt:lpstr>Déclaration de ressources annuelles</vt:lpstr>
      <vt:lpstr>PowerPoint Presentation</vt:lpstr>
      <vt:lpstr>Caf.fr et application mobile : évolution des solutions de connexion</vt:lpstr>
      <vt:lpstr>PowerPoint Presentation</vt:lpstr>
      <vt:lpstr>Petits rappels pratiques de la rentrée !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WAERNESSYCKLE 755</dc:creator>
  <cp:lastModifiedBy>Marion WAERNESSYCKLE 755</cp:lastModifiedBy>
  <cp:revision>4</cp:revision>
  <dcterms:created xsi:type="dcterms:W3CDTF">2024-12-24T12:43:09Z</dcterms:created>
  <dcterms:modified xsi:type="dcterms:W3CDTF">2025-11-07T14:14:52Z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0x010100BFED566B98B0984AA1DE549A0B8771BB</vt:lpwstr>
  </property>
  <property fmtid="{D5CDD505-2E9C-101B-9397-08002B2CF9AE}" pid="3" name="MediaServiceImageTags">
    <vt:lpwstr/>
  </property>
</Properties>
</file>